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58" r:id="rId3"/>
    <p:sldId id="259" r:id="rId4"/>
    <p:sldId id="257" r:id="rId5"/>
    <p:sldId id="271" r:id="rId6"/>
    <p:sldId id="260" r:id="rId7"/>
    <p:sldId id="270" r:id="rId8"/>
    <p:sldId id="268" r:id="rId9"/>
    <p:sldId id="269" r:id="rId10"/>
    <p:sldId id="261" r:id="rId11"/>
    <p:sldId id="264" r:id="rId12"/>
    <p:sldId id="266" r:id="rId13"/>
    <p:sldId id="267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Лист1!$E$17</c:f>
              <c:strCache>
                <c:ptCount val="1"/>
                <c:pt idx="0">
                  <c:v>столовая</c:v>
                </c:pt>
              </c:strCache>
            </c:strRef>
          </c:tx>
          <c:invertIfNegative val="0"/>
          <c:cat>
            <c:strRef>
              <c:f>Лист1!$D$18:$D$25</c:f>
              <c:strCache>
                <c:ptCount val="8"/>
                <c:pt idx="0">
                  <c:v>5-А</c:v>
                </c:pt>
                <c:pt idx="1">
                  <c:v>5-Б</c:v>
                </c:pt>
                <c:pt idx="2">
                  <c:v>6-А</c:v>
                </c:pt>
                <c:pt idx="3">
                  <c:v>6-Б</c:v>
                </c:pt>
                <c:pt idx="4">
                  <c:v>7</c:v>
                </c:pt>
                <c:pt idx="5">
                  <c:v>8-б</c:v>
                </c:pt>
                <c:pt idx="6">
                  <c:v>8-а</c:v>
                </c:pt>
                <c:pt idx="7">
                  <c:v>всего </c:v>
                </c:pt>
              </c:strCache>
            </c:strRef>
          </c:cat>
          <c:val>
            <c:numRef>
              <c:f>Лист1!$E$18:$E$25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2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Лист1!$F$17</c:f>
              <c:strCache>
                <c:ptCount val="1"/>
                <c:pt idx="0">
                  <c:v>обед на улице</c:v>
                </c:pt>
              </c:strCache>
            </c:strRef>
          </c:tx>
          <c:invertIfNegative val="0"/>
          <c:cat>
            <c:strRef>
              <c:f>Лист1!$D$18:$D$25</c:f>
              <c:strCache>
                <c:ptCount val="8"/>
                <c:pt idx="0">
                  <c:v>5-А</c:v>
                </c:pt>
                <c:pt idx="1">
                  <c:v>5-Б</c:v>
                </c:pt>
                <c:pt idx="2">
                  <c:v>6-А</c:v>
                </c:pt>
                <c:pt idx="3">
                  <c:v>6-Б</c:v>
                </c:pt>
                <c:pt idx="4">
                  <c:v>7</c:v>
                </c:pt>
                <c:pt idx="5">
                  <c:v>8-б</c:v>
                </c:pt>
                <c:pt idx="6">
                  <c:v>8-а</c:v>
                </c:pt>
                <c:pt idx="7">
                  <c:v>всего </c:v>
                </c:pt>
              </c:strCache>
            </c:strRef>
          </c:cat>
          <c:val>
            <c:numRef>
              <c:f>Лист1!$F$18:$F$25</c:f>
              <c:numCache>
                <c:formatCode>General</c:formatCode>
                <c:ptCount val="8"/>
                <c:pt idx="0">
                  <c:v>10</c:v>
                </c:pt>
                <c:pt idx="1">
                  <c:v>6</c:v>
                </c:pt>
                <c:pt idx="2">
                  <c:v>14</c:v>
                </c:pt>
                <c:pt idx="3">
                  <c:v>9</c:v>
                </c:pt>
                <c:pt idx="4">
                  <c:v>9</c:v>
                </c:pt>
                <c:pt idx="5">
                  <c:v>11</c:v>
                </c:pt>
                <c:pt idx="6">
                  <c:v>11</c:v>
                </c:pt>
                <c:pt idx="7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Лист1!$G$17</c:f>
              <c:strCache>
                <c:ptCount val="1"/>
                <c:pt idx="0">
                  <c:v>нет обеда</c:v>
                </c:pt>
              </c:strCache>
            </c:strRef>
          </c:tx>
          <c:invertIfNegative val="0"/>
          <c:cat>
            <c:strRef>
              <c:f>Лист1!$D$18:$D$25</c:f>
              <c:strCache>
                <c:ptCount val="8"/>
                <c:pt idx="0">
                  <c:v>5-А</c:v>
                </c:pt>
                <c:pt idx="1">
                  <c:v>5-Б</c:v>
                </c:pt>
                <c:pt idx="2">
                  <c:v>6-А</c:v>
                </c:pt>
                <c:pt idx="3">
                  <c:v>6-Б</c:v>
                </c:pt>
                <c:pt idx="4">
                  <c:v>7</c:v>
                </c:pt>
                <c:pt idx="5">
                  <c:v>8-б</c:v>
                </c:pt>
                <c:pt idx="6">
                  <c:v>8-а</c:v>
                </c:pt>
                <c:pt idx="7">
                  <c:v>всего </c:v>
                </c:pt>
              </c:strCache>
            </c:strRef>
          </c:cat>
          <c:val>
            <c:numRef>
              <c:f>Лист1!$G$18:$G$25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512256"/>
        <c:axId val="72513792"/>
        <c:axId val="0"/>
      </c:bar3DChart>
      <c:catAx>
        <c:axId val="7251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72513792"/>
        <c:crosses val="autoZero"/>
        <c:auto val="1"/>
        <c:lblAlgn val="ctr"/>
        <c:lblOffset val="100"/>
        <c:noMultiLvlLbl val="0"/>
      </c:catAx>
      <c:valAx>
        <c:axId val="7251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512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E5993-54E7-403A-AD74-33AF6CB2B633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AF1EE-18D1-4480-9D96-ECC5F609A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5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9DC44-F493-4BDC-B13A-69580AE9AB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6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AF1EE-18D1-4480-9D96-ECC5F609A9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5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8A0A8F-709E-472D-A630-9A4C6E7D1AF8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EEB567-1918-43DB-9C40-5F6F6D6D1C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40067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тема  урока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611188" y="2276475"/>
            <a:ext cx="7561262" cy="3589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семейный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val="1697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82137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Учебник стоит 500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подорожал на 10%.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учебников можно купить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2580 руб.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266" y="2967335"/>
            <a:ext cx="72394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2580: 500*1,1=4,66..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(4 книги)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15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6408738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экономия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9388" y="2349500"/>
            <a:ext cx="101647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>
                <a:solidFill>
                  <a:srgbClr val="009900"/>
                </a:solidFill>
              </a:rPr>
              <a:t>Бережливость при расходовании </a:t>
            </a:r>
          </a:p>
          <a:p>
            <a:r>
              <a:rPr lang="ru-RU" sz="4000">
                <a:solidFill>
                  <a:srgbClr val="009900"/>
                </a:solidFill>
              </a:rPr>
              <a:t>каких-либо средств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492500" y="3676650"/>
            <a:ext cx="6083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66"/>
                </a:solidFill>
              </a:rPr>
              <a:t>На чём можно сэкономить?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24163" y="4149725"/>
            <a:ext cx="434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chemeClr val="folHlink"/>
                </a:solidFill>
              </a:rPr>
              <a:t>Экономия электричества и воды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4213" y="4508500"/>
            <a:ext cx="4103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chemeClr val="folHlink"/>
                </a:solidFill>
              </a:rPr>
              <a:t>Бережно носить одежду и обувь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924300" y="5172075"/>
            <a:ext cx="4751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chemeClr val="folHlink"/>
                </a:solidFill>
              </a:rPr>
              <a:t>Беречь школьные принадлежности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327400" y="5794375"/>
            <a:ext cx="384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folHlink"/>
                </a:solidFill>
              </a:rPr>
              <a:t>Иметь приусадебное хозяйство</a:t>
            </a:r>
          </a:p>
        </p:txBody>
      </p:sp>
    </p:spTree>
    <p:extLst>
      <p:ext uri="{BB962C8B-B14F-4D97-AF65-F5344CB8AC3E}">
        <p14:creationId xmlns:p14="http://schemas.microsoft.com/office/powerpoint/2010/main" val="8376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58888" y="404813"/>
            <a:ext cx="81502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80"/>
                </a:solidFill>
              </a:rPr>
              <a:t>Чтобы доходы семейного бюджета были больше расходов, нужно…</a:t>
            </a:r>
          </a:p>
          <a:p>
            <a:r>
              <a:rPr lang="ru-RU"/>
              <a:t>                                                             </a:t>
            </a:r>
            <a:r>
              <a:rPr lang="ru-RU" sz="3600">
                <a:solidFill>
                  <a:schemeClr val="hlink"/>
                </a:solidFill>
              </a:rPr>
              <a:t>трудиться.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23938" y="2308225"/>
            <a:ext cx="6740525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9900"/>
                </a:solidFill>
              </a:rPr>
              <a:t>Больше работаешь – лучше живёшь,</a:t>
            </a:r>
          </a:p>
          <a:p>
            <a:r>
              <a:rPr lang="ru-RU" sz="2800">
                <a:solidFill>
                  <a:srgbClr val="009900"/>
                </a:solidFill>
              </a:rPr>
              <a:t>Лучше живёшь – больше людям даёшь,</a:t>
            </a:r>
          </a:p>
          <a:p>
            <a:r>
              <a:rPr lang="ru-RU" sz="2800">
                <a:solidFill>
                  <a:srgbClr val="009900"/>
                </a:solidFill>
              </a:rPr>
              <a:t>Старым и малым, и тем, кто в нужде.</a:t>
            </a:r>
          </a:p>
          <a:p>
            <a:r>
              <a:rPr lang="ru-RU" sz="2800">
                <a:solidFill>
                  <a:srgbClr val="009900"/>
                </a:solidFill>
              </a:rPr>
              <a:t>А будет нужно – помогут и тебе.</a:t>
            </a:r>
          </a:p>
          <a:p>
            <a:r>
              <a:rPr lang="ru-RU" sz="2800">
                <a:solidFill>
                  <a:srgbClr val="009900"/>
                </a:solidFill>
              </a:rPr>
              <a:t>Помни, мой друг, - в делах не зевай,</a:t>
            </a:r>
          </a:p>
          <a:p>
            <a:r>
              <a:rPr lang="ru-RU" sz="2800">
                <a:solidFill>
                  <a:srgbClr val="009900"/>
                </a:solidFill>
              </a:rPr>
              <a:t>Прибыль свою и страны умножай.</a:t>
            </a:r>
          </a:p>
          <a:p>
            <a:r>
              <a:rPr lang="ru-RU" sz="2800">
                <a:solidFill>
                  <a:srgbClr val="009900"/>
                </a:solidFill>
              </a:rPr>
              <a:t>Прибыль – трудам и уменью награда.</a:t>
            </a:r>
          </a:p>
          <a:p>
            <a:r>
              <a:rPr lang="ru-RU" sz="2800">
                <a:solidFill>
                  <a:srgbClr val="009900"/>
                </a:solidFill>
              </a:rPr>
              <a:t>Как получить её? Думать тут надо.</a:t>
            </a:r>
          </a:p>
          <a:p>
            <a:r>
              <a:rPr lang="ru-RU" sz="2800">
                <a:solidFill>
                  <a:srgbClr val="009900"/>
                </a:solidFill>
              </a:rPr>
              <a:t>Сложно? Не просто! Но ты уж прости,</a:t>
            </a:r>
          </a:p>
          <a:p>
            <a:r>
              <a:rPr lang="ru-RU" sz="2800">
                <a:solidFill>
                  <a:srgbClr val="009900"/>
                </a:solidFill>
              </a:rPr>
              <a:t>В жизни у нас нет другого пути!</a:t>
            </a:r>
          </a:p>
          <a:p>
            <a:endParaRPr lang="ru-RU" sz="280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3887788" cy="24717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мира 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5472113" cy="2663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благополучия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 rot="-520392">
            <a:off x="3167063" y="4581525"/>
            <a:ext cx="54371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вашей семье</a:t>
            </a:r>
          </a:p>
        </p:txBody>
      </p:sp>
    </p:spTree>
    <p:extLst>
      <p:ext uri="{BB962C8B-B14F-4D97-AF65-F5344CB8AC3E}">
        <p14:creationId xmlns:p14="http://schemas.microsoft.com/office/powerpoint/2010/main" val="225433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0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92415"/>
            <a:ext cx="9144000" cy="30892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Ежемесячная зарплата родителей 30000(</a:t>
            </a:r>
            <a:r>
              <a:rPr lang="ru-RU" dirty="0" err="1" smtClean="0"/>
              <a:t>руб</a:t>
            </a:r>
            <a:r>
              <a:rPr lang="ru-RU" dirty="0" smtClean="0"/>
              <a:t>),подоходный налог 14%.Какой ежемесячный доход семьи</a:t>
            </a:r>
            <a:endParaRPr lang="ru-RU" dirty="0"/>
          </a:p>
        </p:txBody>
      </p:sp>
      <p:pic>
        <p:nvPicPr>
          <p:cNvPr id="4" name="Picture 2" descr="http://allforchildren.ru/pictures/parents_s/parents0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792088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Вычисление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30000 -100%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       -86%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х=30000 *0,86 =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92038" y="2505670"/>
            <a:ext cx="3651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25800руб.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0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424936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конвертов семейного бюджета</a:t>
            </a:r>
            <a:b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1конверт -  55% - 14500 (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конверт-10% - 2500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конверт -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конверт-10%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конверт -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конверт-       5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%-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1300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5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44" y="5868"/>
            <a:ext cx="599422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-229564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62727"/>
              </p:ext>
            </p:extLst>
          </p:nvPr>
        </p:nvGraphicFramePr>
        <p:xfrm>
          <a:off x="1831607" y="4149080"/>
          <a:ext cx="6134100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020"/>
                <a:gridCol w="577215"/>
                <a:gridCol w="577215"/>
                <a:gridCol w="692150"/>
                <a:gridCol w="692785"/>
                <a:gridCol w="577215"/>
                <a:gridCol w="461645"/>
                <a:gridCol w="576580"/>
                <a:gridCol w="461645"/>
                <a:gridCol w="468630"/>
              </a:tblGrid>
              <a:tr h="306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Профессия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Зар. плата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Пита-ние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Коммунальные услуги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Мед. </a:t>
                      </a:r>
                      <a:endParaRPr lang="ru-RU" sz="12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обслуж.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Хоз.</a:t>
                      </a:r>
                      <a:endParaRPr lang="ru-RU" sz="12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Одеж-да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От-дых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Оста-ток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315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Осмоторщик 6 разряда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315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Осмоторщик 5 разряд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315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Осмоторщик 4 разряда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165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Оператор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165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Мастер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7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1639"/>
            <a:ext cx="9361040" cy="639472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Коммунальные платежи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6 куб. м.(17,29руб)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электроэнергия- 400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к.Ват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стационарный телефон  -141руб   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пополнения мобильных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телефонов –                      300руб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газ-300 куб м.-                  840руб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2228" y="2967335"/>
            <a:ext cx="439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6247" y="1484784"/>
            <a:ext cx="3651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103,74руб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38329" y="2636912"/>
            <a:ext cx="4868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199,5+435руб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41708" y="5851626"/>
            <a:ext cx="6405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Итого 2529,24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8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29" name="Rectangle 365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 dirty="0" smtClean="0"/>
          </a:p>
        </p:txBody>
      </p:sp>
      <p:graphicFrame>
        <p:nvGraphicFramePr>
          <p:cNvPr id="37248" name="Group 38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70894952"/>
              </p:ext>
            </p:extLst>
          </p:nvPr>
        </p:nvGraphicFramePr>
        <p:xfrm>
          <a:off x="395288" y="189547"/>
          <a:ext cx="6646862" cy="3198640"/>
        </p:xfrm>
        <a:graphic>
          <a:graphicData uri="http://schemas.openxmlformats.org/drawingml/2006/table">
            <a:tbl>
              <a:tblPr/>
              <a:tblGrid>
                <a:gridCol w="1055687"/>
                <a:gridCol w="1738313"/>
                <a:gridCol w="1165225"/>
                <a:gridCol w="1657647"/>
                <a:gridCol w="1029990"/>
              </a:tblGrid>
              <a:tr h="57515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класс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опрошенных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столовая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обед на улице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нет обеда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90"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5-А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5-Б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6-А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6-Б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8-б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8-а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3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всего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858048"/>
              </p:ext>
            </p:extLst>
          </p:nvPr>
        </p:nvGraphicFramePr>
        <p:xfrm>
          <a:off x="1043608" y="3429000"/>
          <a:ext cx="5976664" cy="277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33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ru-RU" smtClean="0"/>
              <a:t>Школьный обед</a:t>
            </a:r>
          </a:p>
        </p:txBody>
      </p:sp>
      <p:pic>
        <p:nvPicPr>
          <p:cNvPr id="14339" name="Picture 2" descr="C:\Users\user\Desktop\открытый урок\20131120_103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84248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9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135335"/>
          </a:xfrm>
        </p:spPr>
        <p:txBody>
          <a:bodyPr/>
          <a:lstStyle/>
          <a:p>
            <a:pPr algn="l"/>
            <a:r>
              <a:rPr lang="ru-RU" dirty="0" smtClean="0"/>
              <a:t>Обед школьника, в котором нет полезных веществ.</a:t>
            </a:r>
          </a:p>
        </p:txBody>
      </p:sp>
      <p:pic>
        <p:nvPicPr>
          <p:cNvPr id="15363" name="Picture 2" descr="C:\Users\user\Desktop\открытый урок\20131122_103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2486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0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709</TotalTime>
  <Words>320</Words>
  <Application>Microsoft Office PowerPoint</Application>
  <PresentationFormat>Экран (4:3)</PresentationFormat>
  <Paragraphs>171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Ежемесячная зарплата родителей 30000(руб),подоходный налог 14%.Какой ежемесячный доход семьи</vt:lpstr>
      <vt:lpstr>Вычисление 30000 -100% х       -86% х=30000 *0,86 =</vt:lpstr>
      <vt:lpstr>6 конвертов семейного бюджета  1конверт -  55% - 14500 (руб) 2 конверт-10% - 2500 (руб) 3 конверт -  10% - 2500 (руб) 4 конверт-10% -  2500 (руб) 5 конверт -  10% - 2500(руб)  6 конверт-       5%-     1300 (руб)     </vt:lpstr>
      <vt:lpstr>Презентация PowerPoint</vt:lpstr>
      <vt:lpstr>Коммунальные платежи вода 6 куб. м.(17,29руб)  электроэнергия- 400 к.Ват.  стационарный телефон  -141руб     пополнения мобильных телефонов –                      300руб газ-300 куб м.-                  840руб </vt:lpstr>
      <vt:lpstr>Презентация PowerPoint</vt:lpstr>
      <vt:lpstr>Школьный обед</vt:lpstr>
      <vt:lpstr>Обед школьника, в котором нет полезных веществ.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32</cp:revision>
  <dcterms:created xsi:type="dcterms:W3CDTF">2015-12-19T17:29:59Z</dcterms:created>
  <dcterms:modified xsi:type="dcterms:W3CDTF">2016-02-24T17:27:15Z</dcterms:modified>
</cp:coreProperties>
</file>