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56" r:id="rId4"/>
    <p:sldId id="266" r:id="rId5"/>
    <p:sldId id="282" r:id="rId6"/>
    <p:sldId id="272" r:id="rId7"/>
    <p:sldId id="257" r:id="rId8"/>
    <p:sldId id="258" r:id="rId9"/>
    <p:sldId id="259" r:id="rId10"/>
    <p:sldId id="261" r:id="rId11"/>
    <p:sldId id="271" r:id="rId12"/>
    <p:sldId id="262" r:id="rId13"/>
    <p:sldId id="276" r:id="rId14"/>
    <p:sldId id="273" r:id="rId15"/>
    <p:sldId id="270" r:id="rId16"/>
    <p:sldId id="269" r:id="rId17"/>
    <p:sldId id="278" r:id="rId18"/>
    <p:sldId id="277" r:id="rId19"/>
    <p:sldId id="280" r:id="rId20"/>
    <p:sldId id="281" r:id="rId21"/>
    <p:sldId id="279" r:id="rId22"/>
    <p:sldId id="267" r:id="rId23"/>
    <p:sldId id="268" r:id="rId24"/>
    <p:sldId id="264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AF59530-FBB5-47A2-957E-3E29071E1D2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78FD2A1-34FA-42F0-90B4-8B9755336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Правила нахождения первообразных Неопределенный  интеграл</a:t>
            </a:r>
            <a:endParaRPr lang="ru-RU" dirty="0"/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153400" cy="842946"/>
          </a:xfrm>
        </p:spPr>
        <p:txBody>
          <a:bodyPr/>
          <a:lstStyle/>
          <a:p>
            <a:pPr algn="ctr"/>
            <a:r>
              <a:rPr lang="ru-RU" dirty="0" smtClean="0"/>
              <a:t>Таблица первообразных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032304"/>
            <a:ext cx="6286544" cy="5825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0688"/>
            <a:ext cx="8856984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9646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7920880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11297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5953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0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27636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8640960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52621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9036496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01420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рп\2020-12-07\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80728"/>
            <a:ext cx="7896172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01781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рп\2020-12-07\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39" y="764704"/>
            <a:ext cx="8831749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8681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24936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2426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92907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11959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41017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/>
              <a:t>Домашнее задание</a:t>
            </a:r>
            <a:endParaRPr lang="ru-RU" sz="5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3071810"/>
            <a:ext cx="8572560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Georgia" pitchFamily="18" charset="0"/>
              </a:rPr>
              <a:t>§</a:t>
            </a:r>
            <a:r>
              <a:rPr lang="ru-RU" sz="3600" dirty="0" smtClean="0">
                <a:latin typeface="Georgia" pitchFamily="18" charset="0"/>
              </a:rPr>
              <a:t>6 п.6.1</a:t>
            </a:r>
            <a:r>
              <a:rPr lang="ru-RU" sz="3600" dirty="0" smtClean="0">
                <a:latin typeface="Georgia" pitchFamily="18" charset="0"/>
              </a:rPr>
              <a:t>, </a:t>
            </a:r>
            <a:r>
              <a:rPr lang="ru-RU" sz="3600" dirty="0">
                <a:latin typeface="Georgia" pitchFamily="18" charset="0"/>
              </a:rPr>
              <a:t>№ </a:t>
            </a:r>
            <a:r>
              <a:rPr lang="ru-RU" sz="3600" dirty="0" smtClean="0">
                <a:latin typeface="Georgia" pitchFamily="18" charset="0"/>
              </a:rPr>
              <a:t>6.13(</a:t>
            </a:r>
            <a:r>
              <a:rPr lang="ru-RU" sz="3600" dirty="0" err="1" smtClean="0">
                <a:latin typeface="Georgia" pitchFamily="18" charset="0"/>
              </a:rPr>
              <a:t>а,б,в</a:t>
            </a:r>
            <a:r>
              <a:rPr lang="ru-RU" sz="3600" dirty="0" smtClean="0">
                <a:latin typeface="Georgia" pitchFamily="18" charset="0"/>
              </a:rPr>
              <a:t>).6.12 (</a:t>
            </a:r>
            <a:r>
              <a:rPr lang="ru-RU" sz="3600" dirty="0" err="1" smtClean="0">
                <a:latin typeface="Georgia" pitchFamily="18" charset="0"/>
              </a:rPr>
              <a:t>и.к</a:t>
            </a:r>
            <a:r>
              <a:rPr lang="ru-RU" sz="3600" dirty="0" smtClean="0">
                <a:latin typeface="Georgia" pitchFamily="18" charset="0"/>
              </a:rPr>
              <a:t>)№</a:t>
            </a:r>
            <a:r>
              <a:rPr lang="ru-RU" sz="3600" dirty="0">
                <a:latin typeface="Georgia" pitchFamily="18" charset="0"/>
              </a:rPr>
              <a:t>6.14. </a:t>
            </a:r>
            <a:r>
              <a:rPr lang="ru-RU" sz="3600" dirty="0" smtClean="0">
                <a:latin typeface="Georgia" pitchFamily="18" charset="0"/>
              </a:rPr>
              <a:t>(</a:t>
            </a:r>
            <a:r>
              <a:rPr lang="ru-RU" sz="3600" dirty="0" err="1" smtClean="0">
                <a:latin typeface="Georgia" pitchFamily="18" charset="0"/>
              </a:rPr>
              <a:t>а,б,в</a:t>
            </a:r>
            <a:r>
              <a:rPr lang="ru-RU" sz="3600" dirty="0" smtClean="0">
                <a:latin typeface="Georgia" pitchFamily="18" charset="0"/>
              </a:rPr>
              <a:t>)</a:t>
            </a:r>
          </a:p>
          <a:p>
            <a:pPr algn="ctr"/>
            <a:r>
              <a:rPr lang="ru-RU" sz="3600" dirty="0" smtClean="0">
                <a:latin typeface="Georgia" pitchFamily="18" charset="0"/>
              </a:rPr>
              <a:t>Доп.6.15(</a:t>
            </a:r>
            <a:r>
              <a:rPr lang="ru-RU" sz="3600" dirty="0" err="1" smtClean="0">
                <a:latin typeface="Georgia" pitchFamily="18" charset="0"/>
              </a:rPr>
              <a:t>а,б</a:t>
            </a:r>
            <a:r>
              <a:rPr lang="ru-RU" sz="3600" dirty="0" smtClean="0">
                <a:latin typeface="Georgia" pitchFamily="18" charset="0"/>
              </a:rPr>
              <a:t>)</a:t>
            </a:r>
            <a:endParaRPr lang="ru-RU" sz="3600" dirty="0">
              <a:latin typeface="Georgia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653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964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6222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Повторение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3600" dirty="0" smtClean="0"/>
              <a:t>Вопрос: какая функция называется первообразной? </a:t>
            </a:r>
          </a:p>
          <a:p>
            <a:r>
              <a:rPr lang="ru-RU" sz="3600" dirty="0" smtClean="0"/>
              <a:t>Ответ: Функция </a:t>
            </a:r>
            <a:r>
              <a:rPr lang="en-US" sz="3600" i="1" dirty="0" smtClean="0"/>
              <a:t>F</a:t>
            </a:r>
            <a:r>
              <a:rPr lang="ru-RU" sz="3600" i="1" dirty="0" smtClean="0"/>
              <a:t>(</a:t>
            </a:r>
            <a:r>
              <a:rPr lang="en-US" sz="3600" i="1" dirty="0" smtClean="0"/>
              <a:t>x</a:t>
            </a:r>
            <a:r>
              <a:rPr lang="ru-RU" sz="3600" i="1" dirty="0" smtClean="0"/>
              <a:t>)</a:t>
            </a:r>
            <a:r>
              <a:rPr lang="ru-RU" sz="3600" dirty="0" smtClean="0"/>
              <a:t> называется первообразной функции </a:t>
            </a:r>
            <a:r>
              <a:rPr lang="en-US" sz="3600" i="1" dirty="0" smtClean="0"/>
              <a:t>f</a:t>
            </a:r>
            <a:r>
              <a:rPr lang="ru-RU" sz="3600" i="1" dirty="0" smtClean="0"/>
              <a:t>(</a:t>
            </a:r>
            <a:r>
              <a:rPr lang="en-US" sz="3600" i="1" dirty="0" smtClean="0"/>
              <a:t>x</a:t>
            </a:r>
            <a:r>
              <a:rPr lang="ru-RU" sz="3600" i="1" dirty="0" smtClean="0"/>
              <a:t>)</a:t>
            </a:r>
            <a:r>
              <a:rPr lang="ru-RU" sz="3600" dirty="0" smtClean="0"/>
              <a:t> на некотором промежутке, если для всех </a:t>
            </a:r>
            <a:r>
              <a:rPr lang="en-US" sz="3600" i="1" dirty="0" smtClean="0"/>
              <a:t>x</a:t>
            </a:r>
            <a:r>
              <a:rPr lang="ru-RU" sz="3600" dirty="0" smtClean="0"/>
              <a:t> из этого промежутка </a:t>
            </a:r>
          </a:p>
          <a:p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4572008"/>
            <a:ext cx="2092869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Вопрос: как называется процесс нахождения производной функции?</a:t>
            </a:r>
          </a:p>
          <a:p>
            <a:r>
              <a:rPr lang="ru-RU" sz="4000" dirty="0" smtClean="0"/>
              <a:t>Ответ: Дифференцированием. </a:t>
            </a:r>
            <a:endParaRPr lang="ru-RU" sz="40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pPr algn="ctr"/>
            <a:r>
              <a:rPr lang="ru-RU" dirty="0" smtClean="0"/>
              <a:t>Повторение</a:t>
            </a:r>
            <a:endParaRPr lang="ru-RU" dirty="0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4000" dirty="0" smtClean="0"/>
              <a:t>Вопрос: Каким образом показать, что функция </a:t>
            </a:r>
            <a:r>
              <a:rPr lang="en-US" sz="4000" i="1" dirty="0" smtClean="0"/>
              <a:t>F</a:t>
            </a:r>
            <a:r>
              <a:rPr lang="ru-RU" sz="4000" i="1" dirty="0" smtClean="0"/>
              <a:t>(</a:t>
            </a:r>
            <a:r>
              <a:rPr lang="en-US" sz="4000" i="1" dirty="0" smtClean="0"/>
              <a:t>x</a:t>
            </a:r>
            <a:r>
              <a:rPr lang="ru-RU" sz="4000" i="1" dirty="0" smtClean="0"/>
              <a:t>)</a:t>
            </a:r>
            <a:r>
              <a:rPr lang="ru-RU" sz="4000" dirty="0" smtClean="0"/>
              <a:t> является первообразной для функции </a:t>
            </a:r>
            <a:r>
              <a:rPr lang="en-US" sz="4000" i="1" dirty="0" smtClean="0"/>
              <a:t>f</a:t>
            </a:r>
            <a:r>
              <a:rPr lang="ru-RU" sz="4000" i="1" dirty="0" smtClean="0"/>
              <a:t>(</a:t>
            </a:r>
            <a:r>
              <a:rPr lang="en-US" sz="4000" i="1" dirty="0" smtClean="0"/>
              <a:t>x</a:t>
            </a:r>
            <a:r>
              <a:rPr lang="ru-RU" sz="4000" i="1" dirty="0" smtClean="0"/>
              <a:t>)</a:t>
            </a:r>
            <a:r>
              <a:rPr lang="ru-RU" sz="4000" dirty="0" smtClean="0"/>
              <a:t>?</a:t>
            </a:r>
          </a:p>
          <a:p>
            <a:r>
              <a:rPr lang="ru-RU" sz="4000" dirty="0" smtClean="0"/>
              <a:t>Ответ: Найти производную функции </a:t>
            </a:r>
            <a:r>
              <a:rPr lang="en-US" sz="4000" i="1" dirty="0" smtClean="0"/>
              <a:t>F</a:t>
            </a:r>
            <a:r>
              <a:rPr lang="ru-RU" sz="4000" i="1" dirty="0" smtClean="0"/>
              <a:t>(</a:t>
            </a:r>
            <a:r>
              <a:rPr lang="en-US" sz="4000" i="1" dirty="0" smtClean="0"/>
              <a:t>x</a:t>
            </a:r>
            <a:r>
              <a:rPr lang="ru-RU" sz="4000" i="1" dirty="0" smtClean="0"/>
              <a:t>)</a:t>
            </a:r>
            <a:r>
              <a:rPr lang="ru-RU" sz="4000" dirty="0" smtClean="0"/>
              <a:t>. </a:t>
            </a:r>
          </a:p>
          <a:p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pPr algn="ctr"/>
            <a:r>
              <a:rPr lang="ru-RU" dirty="0" smtClean="0"/>
              <a:t>Повторение</a:t>
            </a:r>
            <a:endParaRPr lang="ru-RU" dirty="0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Вопрос: Какое количество первообразных можно найти для некоторой функции </a:t>
            </a:r>
            <a:r>
              <a:rPr lang="en-US" sz="3600" i="1" dirty="0" smtClean="0"/>
              <a:t>f</a:t>
            </a:r>
            <a:r>
              <a:rPr lang="ru-RU" sz="3600" i="1" dirty="0" smtClean="0"/>
              <a:t>(</a:t>
            </a:r>
            <a:r>
              <a:rPr lang="en-US" sz="3600" i="1" dirty="0" smtClean="0"/>
              <a:t>x</a:t>
            </a:r>
            <a:r>
              <a:rPr lang="ru-RU" sz="3600" i="1" dirty="0" smtClean="0"/>
              <a:t>)</a:t>
            </a:r>
            <a:r>
              <a:rPr lang="ru-RU" sz="3600" dirty="0" smtClean="0"/>
              <a:t>? Ответ обоснуйте. </a:t>
            </a:r>
          </a:p>
          <a:p>
            <a:r>
              <a:rPr lang="ru-RU" sz="3600" dirty="0" smtClean="0"/>
              <a:t>Ответ: Бесконечно много, т.к. к полученной функции мы всегда прибавляем константу, которая может быть любым вещественным числом. </a:t>
            </a:r>
            <a:endParaRPr lang="ru-RU" sz="36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pPr algn="ctr"/>
            <a:r>
              <a:rPr lang="ru-RU" dirty="0" smtClean="0"/>
              <a:t>Повторение</a:t>
            </a:r>
            <a:endParaRPr lang="ru-RU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98624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283</TotalTime>
  <Words>145</Words>
  <Application>Microsoft Office PowerPoint</Application>
  <PresentationFormat>Экран (4:3)</PresentationFormat>
  <Paragraphs>17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Обычная</vt:lpstr>
      <vt:lpstr>Городская</vt:lpstr>
      <vt:lpstr>1_Обычная</vt:lpstr>
      <vt:lpstr>Правила нахождения первообразных Неопределенный  интеграл</vt:lpstr>
      <vt:lpstr>Презентация PowerPoint</vt:lpstr>
      <vt:lpstr>Презентация PowerPoint</vt:lpstr>
      <vt:lpstr>Презентация PowerPoint</vt:lpstr>
      <vt:lpstr>Повторение</vt:lpstr>
      <vt:lpstr>Повторение</vt:lpstr>
      <vt:lpstr>Повторение</vt:lpstr>
      <vt:lpstr>Повторение</vt:lpstr>
      <vt:lpstr>Презентация PowerPoint</vt:lpstr>
      <vt:lpstr>Таблица первообразных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нахождения первообразных</dc:title>
  <dc:creator>Руслан</dc:creator>
  <cp:lastModifiedBy>admin</cp:lastModifiedBy>
  <cp:revision>16</cp:revision>
  <dcterms:created xsi:type="dcterms:W3CDTF">2011-10-14T22:59:53Z</dcterms:created>
  <dcterms:modified xsi:type="dcterms:W3CDTF">2020-12-07T15:03:10Z</dcterms:modified>
</cp:coreProperties>
</file>