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6" r:id="rId5"/>
    <p:sldId id="282" r:id="rId6"/>
    <p:sldId id="272" r:id="rId7"/>
    <p:sldId id="257" r:id="rId8"/>
    <p:sldId id="258" r:id="rId9"/>
    <p:sldId id="259" r:id="rId10"/>
    <p:sldId id="261" r:id="rId11"/>
    <p:sldId id="271" r:id="rId12"/>
    <p:sldId id="262" r:id="rId13"/>
    <p:sldId id="276" r:id="rId14"/>
    <p:sldId id="273" r:id="rId15"/>
    <p:sldId id="270" r:id="rId16"/>
    <p:sldId id="269" r:id="rId17"/>
    <p:sldId id="278" r:id="rId18"/>
    <p:sldId id="277" r:id="rId19"/>
    <p:sldId id="280" r:id="rId20"/>
    <p:sldId id="281" r:id="rId21"/>
    <p:sldId id="279" r:id="rId22"/>
    <p:sldId id="267" r:id="rId23"/>
    <p:sldId id="268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F59530-FBB5-47A2-957E-3E29071E1D2C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8FD2A1-34FA-42F0-90B4-8B975533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нахождения первообразных Неопределенный  интеграл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842946"/>
          </a:xfrm>
        </p:spPr>
        <p:txBody>
          <a:bodyPr/>
          <a:lstStyle/>
          <a:p>
            <a:pPr algn="ctr"/>
            <a:r>
              <a:rPr lang="ru-RU" dirty="0" smtClean="0"/>
              <a:t>Таблица первообразных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32304"/>
            <a:ext cx="6286544" cy="58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2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5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76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6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4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п\2020-12-07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8961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7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п\2020-12-07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" y="764704"/>
            <a:ext cx="883174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2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29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19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0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71810"/>
            <a:ext cx="857256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§</a:t>
            </a:r>
            <a:r>
              <a:rPr lang="ru-RU" sz="3600" dirty="0" smtClean="0">
                <a:latin typeface="Georgia" pitchFamily="18" charset="0"/>
              </a:rPr>
              <a:t>6 п.6.1</a:t>
            </a:r>
            <a:r>
              <a:rPr lang="ru-RU" sz="3600" dirty="0" smtClean="0">
                <a:latin typeface="Georgia" pitchFamily="18" charset="0"/>
              </a:rPr>
              <a:t>, </a:t>
            </a:r>
            <a:r>
              <a:rPr lang="ru-RU" sz="3600" dirty="0">
                <a:latin typeface="Georgia" pitchFamily="18" charset="0"/>
              </a:rPr>
              <a:t>№ </a:t>
            </a:r>
            <a:r>
              <a:rPr lang="ru-RU" sz="3600" dirty="0" smtClean="0">
                <a:latin typeface="Georgia" pitchFamily="18" charset="0"/>
              </a:rPr>
              <a:t>6.13(</a:t>
            </a:r>
            <a:r>
              <a:rPr lang="ru-RU" sz="3600" dirty="0" err="1" smtClean="0">
                <a:latin typeface="Georgia" pitchFamily="18" charset="0"/>
              </a:rPr>
              <a:t>а,б,в</a:t>
            </a:r>
            <a:r>
              <a:rPr lang="ru-RU" sz="3600" dirty="0" smtClean="0">
                <a:latin typeface="Georgia" pitchFamily="18" charset="0"/>
              </a:rPr>
              <a:t>).6.12 (</a:t>
            </a:r>
            <a:r>
              <a:rPr lang="ru-RU" sz="3600" dirty="0" err="1" smtClean="0">
                <a:latin typeface="Georgia" pitchFamily="18" charset="0"/>
              </a:rPr>
              <a:t>и.к</a:t>
            </a:r>
            <a:r>
              <a:rPr lang="ru-RU" sz="3600" dirty="0" smtClean="0">
                <a:latin typeface="Georgia" pitchFamily="18" charset="0"/>
              </a:rPr>
              <a:t>)№</a:t>
            </a:r>
            <a:r>
              <a:rPr lang="ru-RU" sz="3600" dirty="0">
                <a:latin typeface="Georgia" pitchFamily="18" charset="0"/>
              </a:rPr>
              <a:t>6.14. </a:t>
            </a:r>
            <a:r>
              <a:rPr lang="ru-RU" sz="3600" dirty="0" smtClean="0">
                <a:latin typeface="Georgia" pitchFamily="18" charset="0"/>
              </a:rPr>
              <a:t>(</a:t>
            </a:r>
            <a:r>
              <a:rPr lang="ru-RU" sz="3600" dirty="0" err="1" smtClean="0">
                <a:latin typeface="Georgia" pitchFamily="18" charset="0"/>
              </a:rPr>
              <a:t>а,б,в</a:t>
            </a:r>
            <a:r>
              <a:rPr lang="ru-RU" sz="3600" dirty="0" smtClean="0">
                <a:latin typeface="Georgia" pitchFamily="18" charset="0"/>
              </a:rPr>
              <a:t>)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Доп.6.15(</a:t>
            </a:r>
            <a:r>
              <a:rPr lang="ru-RU" sz="3600" dirty="0" err="1" smtClean="0">
                <a:latin typeface="Georgia" pitchFamily="18" charset="0"/>
              </a:rPr>
              <a:t>а,б</a:t>
            </a:r>
            <a:r>
              <a:rPr lang="ru-RU" sz="3600" dirty="0" smtClean="0">
                <a:latin typeface="Georgia" pitchFamily="18" charset="0"/>
              </a:rPr>
              <a:t>)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5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2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Вопрос: какая функция называется первообразной? </a:t>
            </a:r>
          </a:p>
          <a:p>
            <a:r>
              <a:rPr lang="ru-RU" sz="3600" dirty="0" smtClean="0"/>
              <a:t>Ответ: Функция </a:t>
            </a:r>
            <a:r>
              <a:rPr lang="en-US" sz="3600" i="1" dirty="0" smtClean="0"/>
              <a:t>F</a:t>
            </a:r>
            <a:r>
              <a:rPr lang="ru-RU" sz="3600" i="1" dirty="0" smtClean="0"/>
              <a:t>(</a:t>
            </a:r>
            <a:r>
              <a:rPr lang="en-US" sz="3600" i="1" dirty="0" smtClean="0"/>
              <a:t>x</a:t>
            </a:r>
            <a:r>
              <a:rPr lang="ru-RU" sz="3600" i="1" dirty="0" smtClean="0"/>
              <a:t>)</a:t>
            </a:r>
            <a:r>
              <a:rPr lang="ru-RU" sz="3600" dirty="0" smtClean="0"/>
              <a:t> называется первообразной функции </a:t>
            </a:r>
            <a:r>
              <a:rPr lang="en-US" sz="3600" i="1" dirty="0" smtClean="0"/>
              <a:t>f</a:t>
            </a:r>
            <a:r>
              <a:rPr lang="ru-RU" sz="3600" i="1" dirty="0" smtClean="0"/>
              <a:t>(</a:t>
            </a:r>
            <a:r>
              <a:rPr lang="en-US" sz="3600" i="1" dirty="0" smtClean="0"/>
              <a:t>x</a:t>
            </a:r>
            <a:r>
              <a:rPr lang="ru-RU" sz="3600" i="1" dirty="0" smtClean="0"/>
              <a:t>)</a:t>
            </a:r>
            <a:r>
              <a:rPr lang="ru-RU" sz="3600" dirty="0" smtClean="0"/>
              <a:t> на некотором промежутке, если для всех </a:t>
            </a:r>
            <a:r>
              <a:rPr lang="en-US" sz="3600" i="1" dirty="0" smtClean="0"/>
              <a:t>x</a:t>
            </a:r>
            <a:r>
              <a:rPr lang="ru-RU" sz="3600" dirty="0" smtClean="0"/>
              <a:t> из этого промежутка 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72008"/>
            <a:ext cx="209286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Вопрос: как называется процесс нахождения производной функции?</a:t>
            </a:r>
          </a:p>
          <a:p>
            <a:r>
              <a:rPr lang="ru-RU" sz="4000" dirty="0" smtClean="0"/>
              <a:t>Ответ: Дифференцированием. 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/>
              <a:t>Вопрос: Каким образом показать, что функция </a:t>
            </a:r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</a:t>
            </a:r>
            <a:r>
              <a:rPr lang="ru-RU" sz="4000" dirty="0" smtClean="0"/>
              <a:t> является первообразной для функции </a:t>
            </a:r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</a:t>
            </a:r>
            <a:r>
              <a:rPr lang="ru-RU" sz="4000" dirty="0" smtClean="0"/>
              <a:t>?</a:t>
            </a:r>
          </a:p>
          <a:p>
            <a:r>
              <a:rPr lang="ru-RU" sz="4000" dirty="0" smtClean="0"/>
              <a:t>Ответ: Найти производную функции </a:t>
            </a:r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Вопрос: Какое количество первообразных можно найти для некоторой функции </a:t>
            </a:r>
            <a:r>
              <a:rPr lang="en-US" sz="3600" i="1" dirty="0" smtClean="0"/>
              <a:t>f</a:t>
            </a:r>
            <a:r>
              <a:rPr lang="ru-RU" sz="3600" i="1" dirty="0" smtClean="0"/>
              <a:t>(</a:t>
            </a:r>
            <a:r>
              <a:rPr lang="en-US" sz="3600" i="1" dirty="0" smtClean="0"/>
              <a:t>x</a:t>
            </a:r>
            <a:r>
              <a:rPr lang="ru-RU" sz="3600" i="1" dirty="0" smtClean="0"/>
              <a:t>)</a:t>
            </a:r>
            <a:r>
              <a:rPr lang="ru-RU" sz="3600" dirty="0" smtClean="0"/>
              <a:t>? Ответ обоснуйте. </a:t>
            </a:r>
          </a:p>
          <a:p>
            <a:r>
              <a:rPr lang="ru-RU" sz="3600" dirty="0" smtClean="0"/>
              <a:t>Ответ: Бесконечно много, т.к. к полученной функции мы всегда прибавляем константу, которая может быть любым вещественным числом. </a:t>
            </a: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862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283</TotalTime>
  <Words>145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Обычная</vt:lpstr>
      <vt:lpstr>Городская</vt:lpstr>
      <vt:lpstr>1_Обычная</vt:lpstr>
      <vt:lpstr>Правила нахождения первообразных Неопределенный  интеграл</vt:lpstr>
      <vt:lpstr>Презентация PowerPoint</vt:lpstr>
      <vt:lpstr>Презентация PowerPoint</vt:lpstr>
      <vt:lpstr>Презентация PowerPoint</vt:lpstr>
      <vt:lpstr>Повторение</vt:lpstr>
      <vt:lpstr>Повторение</vt:lpstr>
      <vt:lpstr>Повторение</vt:lpstr>
      <vt:lpstr>Повторение</vt:lpstr>
      <vt:lpstr>Презентация PowerPoint</vt:lpstr>
      <vt:lpstr>Таблица первообразных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нахождения первообразных</dc:title>
  <dc:creator>Руслан</dc:creator>
  <cp:lastModifiedBy>admin</cp:lastModifiedBy>
  <cp:revision>16</cp:revision>
  <dcterms:created xsi:type="dcterms:W3CDTF">2011-10-14T22:59:53Z</dcterms:created>
  <dcterms:modified xsi:type="dcterms:W3CDTF">2020-12-07T15:03:10Z</dcterms:modified>
</cp:coreProperties>
</file>