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5" r:id="rId1"/>
  </p:sldMasterIdLst>
  <p:sldIdLst>
    <p:sldId id="256" r:id="rId2"/>
    <p:sldId id="258" r:id="rId3"/>
    <p:sldId id="259" r:id="rId4"/>
    <p:sldId id="260" r:id="rId5"/>
    <p:sldId id="262" r:id="rId6"/>
    <p:sldId id="266" r:id="rId7"/>
    <p:sldId id="267" r:id="rId8"/>
    <p:sldId id="271" r:id="rId9"/>
    <p:sldId id="270" r:id="rId10"/>
    <p:sldId id="269" r:id="rId11"/>
    <p:sldId id="268" r:id="rId12"/>
    <p:sldId id="272" r:id="rId13"/>
    <p:sldId id="273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8" autoAdjust="0"/>
    <p:restoredTop sz="94660"/>
  </p:normalViewPr>
  <p:slideViewPr>
    <p:cSldViewPr snapToGrid="0">
      <p:cViewPr varScale="1">
        <p:scale>
          <a:sx n="57" d="100"/>
          <a:sy n="57" d="100"/>
        </p:scale>
        <p:origin x="102" y="8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6E1ED-CA87-4F03-98BC-D3EF79FAA501}" type="datetimeFigureOut">
              <a:rPr lang="ru-RU" smtClean="0"/>
              <a:t>04.12.2023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8F4EA-AABD-4BB6-AAA9-F50723A75B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2571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6E1ED-CA87-4F03-98BC-D3EF79FAA501}" type="datetimeFigureOut">
              <a:rPr lang="ru-RU" smtClean="0"/>
              <a:t>04.12.2023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8F4EA-AABD-4BB6-AAA9-F50723A75B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5388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6E1ED-CA87-4F03-98BC-D3EF79FAA501}" type="datetimeFigureOut">
              <a:rPr lang="ru-RU" smtClean="0"/>
              <a:t>04.12.2023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8F4EA-AABD-4BB6-AAA9-F50723A75B1E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65416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6E1ED-CA87-4F03-98BC-D3EF79FAA501}" type="datetimeFigureOut">
              <a:rPr lang="ru-RU" smtClean="0"/>
              <a:t>04.12.2023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8F4EA-AABD-4BB6-AAA9-F50723A75B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57190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6E1ED-CA87-4F03-98BC-D3EF79FAA501}" type="datetimeFigureOut">
              <a:rPr lang="ru-RU" smtClean="0"/>
              <a:t>04.12.2023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8F4EA-AABD-4BB6-AAA9-F50723A75B1E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668734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6E1ED-CA87-4F03-98BC-D3EF79FAA501}" type="datetimeFigureOut">
              <a:rPr lang="ru-RU" smtClean="0"/>
              <a:t>04.12.2023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8F4EA-AABD-4BB6-AAA9-F50723A75B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1827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6E1ED-CA87-4F03-98BC-D3EF79FAA501}" type="datetimeFigureOut">
              <a:rPr lang="ru-RU" smtClean="0"/>
              <a:t>04.12.2023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8F4EA-AABD-4BB6-AAA9-F50723A75B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72322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6E1ED-CA87-4F03-98BC-D3EF79FAA501}" type="datetimeFigureOut">
              <a:rPr lang="ru-RU" smtClean="0"/>
              <a:t>04.12.2023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8F4EA-AABD-4BB6-AAA9-F50723A75B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9382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6E1ED-CA87-4F03-98BC-D3EF79FAA501}" type="datetimeFigureOut">
              <a:rPr lang="ru-RU" smtClean="0"/>
              <a:t>04.12.2023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8F4EA-AABD-4BB6-AAA9-F50723A75B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1405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6E1ED-CA87-4F03-98BC-D3EF79FAA501}" type="datetimeFigureOut">
              <a:rPr lang="ru-RU" smtClean="0"/>
              <a:t>04.12.2023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8F4EA-AABD-4BB6-AAA9-F50723A75B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3541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6E1ED-CA87-4F03-98BC-D3EF79FAA501}" type="datetimeFigureOut">
              <a:rPr lang="ru-RU" smtClean="0"/>
              <a:t>04.12.2023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8F4EA-AABD-4BB6-AAA9-F50723A75B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3626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6E1ED-CA87-4F03-98BC-D3EF79FAA501}" type="datetimeFigureOut">
              <a:rPr lang="ru-RU" smtClean="0"/>
              <a:t>04.12.2023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8F4EA-AABD-4BB6-AAA9-F50723A75B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3118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6E1ED-CA87-4F03-98BC-D3EF79FAA501}" type="datetimeFigureOut">
              <a:rPr lang="ru-RU" smtClean="0"/>
              <a:t>04.12.2023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8F4EA-AABD-4BB6-AAA9-F50723A75B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8171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6E1ED-CA87-4F03-98BC-D3EF79FAA501}" type="datetimeFigureOut">
              <a:rPr lang="ru-RU" smtClean="0"/>
              <a:t>04.12.2023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8F4EA-AABD-4BB6-AAA9-F50723A75B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932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6E1ED-CA87-4F03-98BC-D3EF79FAA501}" type="datetimeFigureOut">
              <a:rPr lang="ru-RU" smtClean="0"/>
              <a:t>04.12.2023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8F4EA-AABD-4BB6-AAA9-F50723A75B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9008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6E1ED-CA87-4F03-98BC-D3EF79FAA501}" type="datetimeFigureOut">
              <a:rPr lang="ru-RU" smtClean="0"/>
              <a:t>04.12.2023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8F4EA-AABD-4BB6-AAA9-F50723A75B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0555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56E1ED-CA87-4F03-98BC-D3EF79FAA501}" type="datetimeFigureOut">
              <a:rPr lang="ru-RU" smtClean="0"/>
              <a:t>04.12.2023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CF8F4EA-AABD-4BB6-AAA9-F50723A75B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0655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7" r:id="rId2"/>
    <p:sldLayoutId id="2147483768" r:id="rId3"/>
    <p:sldLayoutId id="2147483769" r:id="rId4"/>
    <p:sldLayoutId id="2147483770" r:id="rId5"/>
    <p:sldLayoutId id="2147483771" r:id="rId6"/>
    <p:sldLayoutId id="2147483772" r:id="rId7"/>
    <p:sldLayoutId id="2147483773" r:id="rId8"/>
    <p:sldLayoutId id="2147483774" r:id="rId9"/>
    <p:sldLayoutId id="2147483775" r:id="rId10"/>
    <p:sldLayoutId id="2147483776" r:id="rId11"/>
    <p:sldLayoutId id="2147483777" r:id="rId12"/>
    <p:sldLayoutId id="2147483778" r:id="rId13"/>
    <p:sldLayoutId id="2147483779" r:id="rId14"/>
    <p:sldLayoutId id="2147483780" r:id="rId15"/>
    <p:sldLayoutId id="214748378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6CBA66-334E-43B3-93E6-2F33312700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6286" y="420913"/>
            <a:ext cx="7967717" cy="4020457"/>
          </a:xfrm>
        </p:spPr>
        <p:txBody>
          <a:bodyPr/>
          <a:lstStyle/>
          <a:p>
            <a:pPr algn="ctr"/>
            <a:br>
              <a:rPr lang="ru-RU" i="1" dirty="0"/>
            </a:br>
            <a:br>
              <a:rPr lang="ru-RU" i="1" dirty="0"/>
            </a:br>
            <a:br>
              <a:rPr lang="ru-RU" i="1" dirty="0"/>
            </a:br>
            <a:br>
              <a:rPr lang="ru-RU" i="1" dirty="0"/>
            </a:br>
            <a:br>
              <a:rPr lang="ru-RU" i="1" dirty="0"/>
            </a:br>
            <a:br>
              <a:rPr lang="ru-RU" i="1" dirty="0"/>
            </a:br>
            <a:r>
              <a:rPr lang="ru-RU" i="1" dirty="0">
                <a:solidFill>
                  <a:schemeClr val="tx2">
                    <a:lumMod val="75000"/>
                  </a:schemeClr>
                </a:solidFill>
              </a:rPr>
              <a:t>Виды оформления условий задач по математике в начальной школе.</a:t>
            </a:r>
            <a:br>
              <a:rPr lang="ru-RU" dirty="0">
                <a:solidFill>
                  <a:schemeClr val="tx2">
                    <a:lumMod val="75000"/>
                  </a:schemeClr>
                </a:solidFill>
              </a:rPr>
            </a:b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488D141-9C18-4A1A-95F6-FA67C8ED40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64000" y="4296229"/>
            <a:ext cx="6415314" cy="1872342"/>
          </a:xfrm>
        </p:spPr>
        <p:txBody>
          <a:bodyPr>
            <a:noAutofit/>
          </a:bodyPr>
          <a:lstStyle/>
          <a:p>
            <a:pPr algn="just">
              <a:lnSpc>
                <a:spcPct val="110000"/>
              </a:lnSpc>
            </a:pPr>
            <a:r>
              <a:rPr lang="ru-RU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МБОУ «</a:t>
            </a:r>
            <a:r>
              <a:rPr lang="ru-RU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Владиславовская</a:t>
            </a:r>
            <a:r>
              <a:rPr lang="ru-RU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ОШ» </a:t>
            </a:r>
          </a:p>
          <a:p>
            <a:pPr algn="l">
              <a:lnSpc>
                <a:spcPct val="110000"/>
              </a:lnSpc>
            </a:pPr>
            <a:r>
              <a:rPr lang="ru-RU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высшей квалификационной </a:t>
            </a:r>
          </a:p>
          <a:p>
            <a:pPr algn="l">
              <a:lnSpc>
                <a:spcPct val="110000"/>
              </a:lnSpc>
            </a:pPr>
            <a:r>
              <a:rPr lang="ru-RU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категории </a:t>
            </a:r>
          </a:p>
          <a:p>
            <a:pPr algn="just">
              <a:lnSpc>
                <a:spcPct val="110000"/>
              </a:lnSpc>
            </a:pPr>
            <a:r>
              <a:rPr lang="ru-RU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Зиядинова</a:t>
            </a:r>
            <a:r>
              <a:rPr lang="ru-RU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Эльмира </a:t>
            </a:r>
            <a:r>
              <a:rPr lang="ru-RU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Энверовна</a:t>
            </a:r>
            <a:endParaRPr lang="ru-RU" sz="24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83777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5B2DB4F-851C-4CC3-8736-2D02DDBFCB97}"/>
              </a:ext>
            </a:extLst>
          </p:cNvPr>
          <p:cNvSpPr/>
          <p:nvPr/>
        </p:nvSpPr>
        <p:spPr>
          <a:xfrm>
            <a:off x="338667" y="423332"/>
            <a:ext cx="8923866" cy="169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highlight>
                  <a:srgbClr val="00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Задача 4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2400" b="1" i="1" spc="1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В магазин привезли 200 кг яблок. Часть яблок разложили в 48 корзин по 3 кг в каждой, а остальные яблоки − в пакеты по 2 кг в каждом. Сколько было пакетов по 2 кг яблок?</a:t>
            </a:r>
            <a:endParaRPr lang="ru-RU" sz="2400" b="1" i="1" dirty="0"/>
          </a:p>
        </p:txBody>
      </p:sp>
      <p:pic>
        <p:nvPicPr>
          <p:cNvPr id="3" name="Рисунок 2" descr="Решение рисунок 1">
            <a:extLst>
              <a:ext uri="{FF2B5EF4-FFF2-40B4-BE49-F238E27FC236}">
                <a16:creationId xmlns:a16="http://schemas.microsoft.com/office/drawing/2014/main" id="{2E833759-8D7B-478B-9CF3-142FCB1E8CFB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000" y="2213507"/>
            <a:ext cx="6282267" cy="20367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B1F7D619-B355-4103-AA6B-B3E5BCD02AB6}"/>
              </a:ext>
            </a:extLst>
          </p:cNvPr>
          <p:cNvSpPr/>
          <p:nvPr/>
        </p:nvSpPr>
        <p:spPr>
          <a:xfrm rot="10800000" flipV="1">
            <a:off x="795863" y="4490658"/>
            <a:ext cx="6282268" cy="16535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>
              <a:lnSpc>
                <a:spcPct val="107000"/>
              </a:lnSpc>
              <a:spcAft>
                <a:spcPts val="800"/>
              </a:spcAft>
            </a:pPr>
            <a:r>
              <a:rPr lang="ru-RU" sz="2400" spc="1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 48 * 3 = 144 (кг) −  в  корзинах;</a:t>
            </a:r>
            <a:br>
              <a:rPr lang="ru-RU" sz="2400" spc="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400" spc="1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 200 − 144 = 56 (кг) − в пакетах;</a:t>
            </a:r>
            <a:br>
              <a:rPr lang="ru-RU" sz="2400" spc="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400" spc="1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3) 56 : 2 = 28 (п.) − по 2 кг яблок;</a:t>
            </a:r>
            <a:br>
              <a:rPr lang="ru-RU" sz="2400" spc="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400" spc="1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Ответ: 28 пакетов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40939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EEDE3E7-8B45-4930-9821-91FF4DB7B1BB}"/>
              </a:ext>
            </a:extLst>
          </p:cNvPr>
          <p:cNvSpPr/>
          <p:nvPr/>
        </p:nvSpPr>
        <p:spPr>
          <a:xfrm>
            <a:off x="711200" y="660400"/>
            <a:ext cx="8111067" cy="21513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>
              <a:lnSpc>
                <a:spcPct val="107000"/>
              </a:lnSpc>
              <a:spcAft>
                <a:spcPts val="800"/>
              </a:spcAft>
            </a:pPr>
            <a:r>
              <a:rPr lang="ru-RU" sz="2400" b="1" i="1" dirty="0">
                <a:highlight>
                  <a:srgbClr val="00FFFF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Задача 5</a:t>
            </a:r>
            <a:r>
              <a:rPr lang="ru-RU" sz="24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228600">
              <a:lnSpc>
                <a:spcPct val="107000"/>
              </a:lnSpc>
              <a:spcAft>
                <a:spcPts val="800"/>
              </a:spcAft>
            </a:pPr>
            <a:r>
              <a:rPr lang="ru-RU" sz="2400" b="1" i="1" spc="1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первом зале кинотеатра 400 мест, во втором − в 2 раза меньше мест, чем в первом, а в третьем − на 50 мест меньше, чем во втором. Сколько всего мест во всех трех залах этого кинотеатра? </a:t>
            </a:r>
            <a:endParaRPr lang="ru-RU" sz="2400" b="1" i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89696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Решение рисунок 1">
            <a:extLst>
              <a:ext uri="{FF2B5EF4-FFF2-40B4-BE49-F238E27FC236}">
                <a16:creationId xmlns:a16="http://schemas.microsoft.com/office/drawing/2014/main" id="{61B72799-0DB7-4BE4-9F80-3373E204265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000" y="1439333"/>
            <a:ext cx="6790267" cy="2525607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DD2F26D2-0C03-47D7-9D63-565C531B4DC9}"/>
              </a:ext>
            </a:extLst>
          </p:cNvPr>
          <p:cNvSpPr/>
          <p:nvPr/>
        </p:nvSpPr>
        <p:spPr>
          <a:xfrm>
            <a:off x="1016000" y="4436533"/>
            <a:ext cx="6908800" cy="16535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ru-RU" spc="1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1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  400 : 2 = 200 (м.) − во втором зале;</a:t>
            </a:r>
            <a:br>
              <a:rPr lang="ru-RU" sz="2400" spc="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400" spc="1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 200 − 50 = 150 (м.) − в третьем зале;</a:t>
            </a:r>
            <a:br>
              <a:rPr lang="ru-RU" sz="2400" spc="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400" spc="1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3) 400 + 200 + 150 = 750 (м.) – всего;</a:t>
            </a:r>
            <a:br>
              <a:rPr lang="ru-RU" sz="2400" spc="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400" spc="1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Ответ: 750 мест.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14555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B8A4E45-7665-478B-BA2D-5BD1D487C705}"/>
              </a:ext>
            </a:extLst>
          </p:cNvPr>
          <p:cNvSpPr/>
          <p:nvPr/>
        </p:nvSpPr>
        <p:spPr>
          <a:xfrm>
            <a:off x="1117601" y="1676400"/>
            <a:ext cx="8483600" cy="1929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>
              <a:lnSpc>
                <a:spcPct val="107000"/>
              </a:lnSpc>
              <a:spcAft>
                <a:spcPts val="800"/>
              </a:spcAft>
            </a:pPr>
            <a:endParaRPr lang="ru-RU" sz="54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>
              <a:lnSpc>
                <a:spcPct val="107000"/>
              </a:lnSpc>
              <a:spcAft>
                <a:spcPts val="800"/>
              </a:spcAft>
            </a:pPr>
            <a:r>
              <a:rPr lang="ru-RU" sz="54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Спасибо за внимание!</a:t>
            </a:r>
            <a:endParaRPr lang="ru-RU" sz="5400" dirty="0">
              <a:solidFill>
                <a:schemeClr val="accent5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10319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0C8A52-7B95-4219-A06F-3BB13C0E5A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виды краткой записи в начальной школе. </a:t>
            </a:r>
            <a:br>
              <a:rPr lang="ru-RU" sz="28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u="sng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Опорные схемы: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3" descr="Краткая запись">
            <a:extLst>
              <a:ext uri="{FF2B5EF4-FFF2-40B4-BE49-F238E27FC236}">
                <a16:creationId xmlns:a16="http://schemas.microsoft.com/office/drawing/2014/main" id="{6FB95A11-AAE4-4671-B60A-1FF61A26F5FB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9486" y="1669143"/>
            <a:ext cx="7082971" cy="480422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52878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941664-AF11-4921-9A6F-F6D0A03262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401" y="609599"/>
            <a:ext cx="9071428" cy="2235200"/>
          </a:xfrm>
        </p:spPr>
        <p:txBody>
          <a:bodyPr>
            <a:noAutofit/>
          </a:bodyPr>
          <a:lstStyle/>
          <a:p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Составные задачи на сравнения в виде </a:t>
            </a:r>
            <a:r>
              <a:rPr lang="ru-RU" sz="2400" b="1" u="sng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таблицы:</a:t>
            </a:r>
            <a:br>
              <a:rPr lang="ru-RU" sz="2400" b="1" u="sng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i="1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800" i="1" dirty="0">
                <a:solidFill>
                  <a:schemeClr val="bg2">
                    <a:lumMod val="10000"/>
                  </a:schemeClr>
                </a:solidFill>
              </a:rPr>
              <a:t>   </a:t>
            </a:r>
            <a:r>
              <a:rPr lang="ru-RU" sz="2800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Одну деталь мастер должен делать за 45 мин, а       делает за 38 мин. Сколько времени сэкономит </a:t>
            </a:r>
            <a:br>
              <a:rPr lang="ru-RU" sz="2800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мастер, когда он сделает 8 деталей?</a:t>
            </a:r>
            <a:br>
              <a:rPr lang="ru-RU" sz="2800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i="1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7244FEA7-903B-40FC-AE38-39CD51FC72F2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286" y="3294743"/>
            <a:ext cx="8128000" cy="2235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211641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C1FB1C-F752-4066-A618-6410A83C2F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2457" y="728133"/>
            <a:ext cx="8737599" cy="2133600"/>
          </a:xfrm>
        </p:spPr>
        <p:txBody>
          <a:bodyPr>
            <a:noAutofit/>
          </a:bodyPr>
          <a:lstStyle/>
          <a:p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Простые задачи по содержанию в 1 классах  нагляднее оформить </a:t>
            </a:r>
            <a:r>
              <a:rPr lang="ru-RU" sz="2400" b="1" u="sng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картинкой или наглядными предметами:</a:t>
            </a:r>
            <a:b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br>
              <a:rPr lang="ru-RU" sz="2000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2800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Вера посадила 9 луковиц, по 3 луковицы в  ряд.    Сколько получилось рядов?</a:t>
            </a:r>
            <a:br>
              <a:rPr lang="ru-RU" sz="28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65B4CC31-218C-4727-AC59-0C8BC5098C1D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457" y="3599543"/>
            <a:ext cx="7678058" cy="182879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869589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334836-6A9D-4176-AA8D-8E34CC824E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609599"/>
            <a:ext cx="8713409" cy="1758027"/>
          </a:xfrm>
        </p:spPr>
        <p:txBody>
          <a:bodyPr>
            <a:noAutofit/>
          </a:bodyPr>
          <a:lstStyle/>
          <a:p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Запись задачи в виде </a:t>
            </a:r>
            <a:r>
              <a:rPr lang="ru-RU" sz="2400" b="1" u="sng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схемы</a:t>
            </a:r>
            <a:r>
              <a:rPr lang="ru-RU" sz="2400" u="sng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400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двух полках было 17 кг меда. Со второй полки продали 5 кг и на 2 полках стало поровну. Сколько кг меда было на 1 полке?</a:t>
            </a:r>
            <a:br>
              <a:rPr lang="ru-RU" sz="28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8B3C893B-F997-481D-A534-0E4B7613BF26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7885" y="3178629"/>
            <a:ext cx="6749143" cy="232228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659777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33BF8E-8D1E-4E37-9B51-E3C0E386F3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9943" y="609600"/>
            <a:ext cx="8810171" cy="1640114"/>
          </a:xfrm>
        </p:spPr>
        <p:txBody>
          <a:bodyPr>
            <a:normAutofit/>
          </a:bodyPr>
          <a:lstStyle/>
          <a:p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Краткая запись задач по системе Л.Г. Петерсон. Схема- чертёж. Это изображение величин отрезками. Для решения простых и некоторых составных задач надо знать только два правила: как найти целое и как найти часть. </a:t>
            </a:r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D71E83B7-8CD4-4111-AE44-CD6C18084238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857" y="2612571"/>
            <a:ext cx="8200572" cy="313508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627816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12EAC6A2-C60D-4D61-8B12-661A3C5CA0BF}"/>
              </a:ext>
            </a:extLst>
          </p:cNvPr>
          <p:cNvSpPr/>
          <p:nvPr/>
        </p:nvSpPr>
        <p:spPr>
          <a:xfrm>
            <a:off x="827313" y="551543"/>
            <a:ext cx="863841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chemeClr val="bg2">
                    <a:lumMod val="10000"/>
                  </a:schemeClr>
                </a:solidFill>
                <a:highlight>
                  <a:srgbClr val="00FF00"/>
                </a:highlight>
              </a:rPr>
              <a:t>Задача 1</a:t>
            </a:r>
            <a:br>
              <a:rPr lang="ru-RU" sz="2400" dirty="0">
                <a:solidFill>
                  <a:schemeClr val="bg2">
                    <a:lumMod val="10000"/>
                  </a:schemeClr>
                </a:solidFill>
              </a:rPr>
            </a:br>
            <a:endParaRPr lang="ru-RU" sz="2400" dirty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ru-RU" sz="2400" b="1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зоомагазине было 70 желтых попугаев, зеленых и голубых. Жёлтых было 6 попугаев, а зеленых - в 5 раз больше, чем жёлтых. Сколько голубых попугаев было в магазине?</a:t>
            </a:r>
            <a:br>
              <a:rPr lang="ru-RU" sz="2400" b="1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Объект 4" descr="Решение рисунок 1">
            <a:extLst>
              <a:ext uri="{FF2B5EF4-FFF2-40B4-BE49-F238E27FC236}">
                <a16:creationId xmlns:a16="http://schemas.microsoft.com/office/drawing/2014/main" id="{706DA9F9-C7AD-4CF6-BE4D-9527B0AAC0C1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315" y="2844799"/>
            <a:ext cx="6454018" cy="1659467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B2711570-D263-47F0-BF20-68D316604AFF}"/>
              </a:ext>
            </a:extLst>
          </p:cNvPr>
          <p:cNvSpPr/>
          <p:nvPr/>
        </p:nvSpPr>
        <p:spPr>
          <a:xfrm>
            <a:off x="1248230" y="4673599"/>
            <a:ext cx="5254170" cy="132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arenR"/>
            </a:pP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6*5=30 (п.) – зеленых;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2) 70-30-6=34 (п.) – голубых;                                                                                                                                                                                                          Ответ: 34 голубых попугаев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9899507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A1932ED1-74C0-462F-9138-6FCF5B10B4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0532" y="2714617"/>
            <a:ext cx="7072082" cy="1884319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1BB985B-1DF1-4CE1-8DE0-B765E62034BC}"/>
              </a:ext>
            </a:extLst>
          </p:cNvPr>
          <p:cNvSpPr/>
          <p:nvPr/>
        </p:nvSpPr>
        <p:spPr>
          <a:xfrm>
            <a:off x="880533" y="626533"/>
            <a:ext cx="8263468" cy="17561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Задача 2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Утром надоили 17 литров молока, а вечером 15 литров. Всё молоко разлили в 4-литровые банки. Сколько банок потребовалось?</a:t>
            </a:r>
            <a:endParaRPr lang="ru-RU" sz="2400" b="1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D7E7C073-4686-4506-BB13-3A865D834978}"/>
              </a:ext>
            </a:extLst>
          </p:cNvPr>
          <p:cNvSpPr/>
          <p:nvPr/>
        </p:nvSpPr>
        <p:spPr>
          <a:xfrm rot="10800000" flipV="1">
            <a:off x="880533" y="4930834"/>
            <a:ext cx="4182534" cy="95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(17 + 15) : 4 = 8 (б.)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Ответ: 8 банок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9460433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436D018-E457-4F08-AD23-BA6064653CCD}"/>
              </a:ext>
            </a:extLst>
          </p:cNvPr>
          <p:cNvSpPr/>
          <p:nvPr/>
        </p:nvSpPr>
        <p:spPr>
          <a:xfrm>
            <a:off x="728133" y="423333"/>
            <a:ext cx="8415867" cy="21513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Задача 3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>
              <a:lnSpc>
                <a:spcPct val="107000"/>
              </a:lnSpc>
              <a:spcAft>
                <a:spcPts val="800"/>
              </a:spcAft>
            </a:pPr>
            <a:r>
              <a:rPr lang="ru-RU" sz="2400" b="1" i="1" spc="1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 Маши в библиотеке 300 книг, у Валеры − в 5 раз меньше, чем у Маши, а у Димы − столько, сколько у Маши и Валеры вместе. Сколько всего книг у Маши, Димы и Валеры?</a:t>
            </a:r>
            <a:r>
              <a:rPr lang="ru-RU" sz="24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2400" b="1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 descr="Решение рисунок 1">
            <a:extLst>
              <a:ext uri="{FF2B5EF4-FFF2-40B4-BE49-F238E27FC236}">
                <a16:creationId xmlns:a16="http://schemas.microsoft.com/office/drawing/2014/main" id="{90729827-C0A2-467A-A3DD-B741D3D860EB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0667" y="2574691"/>
            <a:ext cx="6282265" cy="1827975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D93388F9-C35F-4807-A04C-E320DE3FD73D}"/>
              </a:ext>
            </a:extLst>
          </p:cNvPr>
          <p:cNvSpPr/>
          <p:nvPr/>
        </p:nvSpPr>
        <p:spPr>
          <a:xfrm rot="10800000" flipV="1">
            <a:off x="728133" y="4680759"/>
            <a:ext cx="5926667" cy="16535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>
              <a:lnSpc>
                <a:spcPct val="107000"/>
              </a:lnSpc>
              <a:spcAft>
                <a:spcPts val="800"/>
              </a:spcAft>
            </a:pPr>
            <a:r>
              <a:rPr lang="ru-RU" sz="2400" spc="1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 300 : 5 = 60 (кн.) − у Валеры;</a:t>
            </a:r>
            <a:br>
              <a:rPr lang="ru-RU" sz="2400" spc="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400" spc="1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 300 + 60 = 360 (кн.) − у Димы;</a:t>
            </a:r>
            <a:br>
              <a:rPr lang="ru-RU" sz="2400" spc="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400" spc="1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3) 300 + 60 + 360 = 720 (кн.) – всего;</a:t>
            </a:r>
            <a:br>
              <a:rPr lang="ru-RU" sz="2400" spc="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400" spc="1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Ответ: 720 книг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0627950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75</TotalTime>
  <Words>582</Words>
  <Application>Microsoft Office PowerPoint</Application>
  <PresentationFormat>Широкоэкранный</PresentationFormat>
  <Paragraphs>29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Arial</vt:lpstr>
      <vt:lpstr>Calibri</vt:lpstr>
      <vt:lpstr>Times New Roman</vt:lpstr>
      <vt:lpstr>Trebuchet MS</vt:lpstr>
      <vt:lpstr>Wingdings 3</vt:lpstr>
      <vt:lpstr>Аспект</vt:lpstr>
      <vt:lpstr>      Виды оформления условий задач по математике в начальной школе. </vt:lpstr>
      <vt:lpstr>Основные виды краткой записи в начальной школе.  Опорные схемы: </vt:lpstr>
      <vt:lpstr>Составные задачи на сравнения в виде таблицы:      Одну деталь мастер должен делать за 45 мин, а       делает за 38 мин. Сколько времени сэкономит  мастер, когда он сделает 8 деталей? </vt:lpstr>
      <vt:lpstr>Простые задачи по содержанию в 1 классах  нагляднее оформить картинкой или наглядными предметами:            Вера посадила 9 луковиц, по 3 луковицы в  ряд.    Сколько получилось рядов? </vt:lpstr>
      <vt:lpstr>Запись задачи в виде схемы.   На двух полках было 17 кг меда. Со второй полки продали 5 кг и на 2 полках стало поровну. Сколько кг меда было на 1 полке? </vt:lpstr>
      <vt:lpstr>Краткая запись задач по системе Л.Г. Петерсон. Схема- чертёж. Это изображение величин отрезками. Для решения простых и некоторых составных задач надо знать только два правила: как найти целое и как найти часть.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Я</dc:creator>
  <cp:lastModifiedBy>Я</cp:lastModifiedBy>
  <cp:revision>8</cp:revision>
  <dcterms:created xsi:type="dcterms:W3CDTF">2023-12-03T16:19:02Z</dcterms:created>
  <dcterms:modified xsi:type="dcterms:W3CDTF">2023-12-04T03:51:27Z</dcterms:modified>
</cp:coreProperties>
</file>