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260" r:id="rId2"/>
    <p:sldId id="281" r:id="rId3"/>
    <p:sldId id="282" r:id="rId4"/>
    <p:sldId id="283" r:id="rId5"/>
    <p:sldId id="269" r:id="rId6"/>
    <p:sldId id="284" r:id="rId7"/>
    <p:sldId id="285" r:id="rId8"/>
    <p:sldId id="286" r:id="rId9"/>
    <p:sldId id="287" r:id="rId10"/>
    <p:sldId id="288" r:id="rId11"/>
    <p:sldId id="289" r:id="rId12"/>
    <p:sldId id="291" r:id="rId13"/>
    <p:sldId id="299" r:id="rId14"/>
    <p:sldId id="292" r:id="rId15"/>
    <p:sldId id="293" r:id="rId16"/>
    <p:sldId id="294" r:id="rId17"/>
    <p:sldId id="295" r:id="rId18"/>
    <p:sldId id="278" r:id="rId19"/>
    <p:sldId id="273" r:id="rId20"/>
    <p:sldId id="298" r:id="rId21"/>
    <p:sldId id="279" r:id="rId22"/>
    <p:sldId id="29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22044AB-A63A-4D42-8B6F-ED1E449E50F0}" type="datetimeFigureOut">
              <a:rPr lang="ru-RU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50B97AD-9C16-41D4-BC7F-988FC00B2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31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0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3770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771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549A2-DF17-41D5-A0C1-4919F5774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AFE45-FC1F-4576-A411-C0194FBB7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5C7EF-29D3-4FB4-9B50-1FEA238F4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6A922-0B56-4ECD-9B13-3A34D536E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029D6-A078-4A66-A56D-E2C293959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C0332-A177-4A66-8754-E336E5DFB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C6B2C-B735-4D86-BACD-D5A218B41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B7119-AFBB-4353-903F-C2C969CA6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CF67C-D1CA-4AEE-9814-281AFC75C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4C5B2-DC82-4462-88B2-6AD4686A9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7BFDF-E87E-4CA3-A02D-52B6C7059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E0EAF-F9BF-40D3-9D2B-938809E88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F3F176FF-BB19-4DC8-B562-0A36ED246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4;&#1090;&#1082;&#1088;&#1099;&#1090;&#1099;&#1081;%20&#1091;&#1088;&#1086;&#1082;%205%20&#1082;&#1083;&#1072;&#1089;&#1089;%20&#1074;&#1088;&#1077;&#1084;&#1077;&#1085;&#1072;%20&#1075;&#1086;&#1076;&#1072;\&#1084;&#1086;&#1076;&#1091;&#1083;&#1100;%207%20&#1082;&#1083;&#1072;&#1089;&#1089;%205\03%20-%20Ex.%204b,%20p.%2087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4;&#1090;&#1082;&#1088;&#1099;&#1090;&#1099;&#1081;%20&#1091;&#1088;&#1086;&#1082;%205%20&#1082;&#1083;&#1072;&#1089;&#1089;%20&#1074;&#1088;&#1077;&#1084;&#1077;&#1085;&#1072;%20&#1075;&#1086;&#1076;&#1072;\Head%20and%20shoulders.mp3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"/>
          <p:cNvSpPr txBox="1">
            <a:spLocks noGrp="1" noChangeArrowheads="1"/>
          </p:cNvSpPr>
          <p:nvPr>
            <p:ph type="title"/>
          </p:nvPr>
        </p:nvSpPr>
        <p:spPr>
          <a:ln>
            <a:round/>
          </a:ln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Конспект урока в 5 классе: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Year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year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3075" name="Picture 5" descr="C:\Users\Настена\Desktop\6848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07288"/>
            <a:ext cx="4929222" cy="340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43438" y="5072074"/>
            <a:ext cx="4143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marL="0">
              <a:spcBef>
                <a:spcPts val="0"/>
              </a:spcBef>
              <a:buNone/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Васильчук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Анастасия Владимировна, </a:t>
            </a:r>
          </a:p>
          <a:p>
            <a:pPr marL="0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учитель английского языка </a:t>
            </a:r>
          </a:p>
          <a:p>
            <a:pPr marL="0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Владиславовская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ОШ»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42875"/>
            <a:ext cx="8501062" cy="4614863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srgbClr val="0033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3300"/>
                </a:solidFill>
              </a:rPr>
              <a:t>How many children are there?</a:t>
            </a:r>
          </a:p>
          <a:p>
            <a:pPr>
              <a:defRPr/>
            </a:pPr>
            <a:r>
              <a:rPr lang="en-US" dirty="0" smtClean="0">
                <a:solidFill>
                  <a:srgbClr val="003300"/>
                </a:solidFill>
              </a:rPr>
              <a:t>How many boys are there and how many girls?</a:t>
            </a:r>
          </a:p>
          <a:p>
            <a:pPr>
              <a:defRPr/>
            </a:pPr>
            <a:r>
              <a:rPr lang="en-US" dirty="0" smtClean="0">
                <a:solidFill>
                  <a:srgbClr val="003300"/>
                </a:solidFill>
              </a:rPr>
              <a:t>What are you doing?</a:t>
            </a:r>
          </a:p>
          <a:p>
            <a:pPr>
              <a:defRPr/>
            </a:pPr>
            <a:r>
              <a:rPr lang="en-US" dirty="0" smtClean="0">
                <a:solidFill>
                  <a:srgbClr val="003300"/>
                </a:solidFill>
              </a:rPr>
              <a:t>What season is it? Etc.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3300"/>
                </a:solidFill>
              </a:rPr>
              <a:t>(Ex. 3, p. 86)</a:t>
            </a:r>
          </a:p>
        </p:txBody>
      </p:sp>
      <p:pic>
        <p:nvPicPr>
          <p:cNvPr id="12291" name="Picture 6" descr="F:\Открытый урок 5 класс времена года\времена года картинки\0_67f6f_c0b27110_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1928813"/>
            <a:ext cx="183038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7" descr="F:\Открытый урок 5 класс времена года\времена года картинки\0_67f85_85bf9623_X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4143375"/>
            <a:ext cx="17843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F:\Открытый урок 5 класс времена года\времена года картинки\1286050825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2786063"/>
            <a:ext cx="1892300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0" descr="F:\Открытый урок 5 класс времена года\времена года картинки\imgpreview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0" y="3786188"/>
            <a:ext cx="1928813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Прямоугольник 14"/>
          <p:cNvSpPr>
            <a:spLocks noChangeArrowheads="1"/>
          </p:cNvSpPr>
          <p:nvPr/>
        </p:nvSpPr>
        <p:spPr bwMode="auto">
          <a:xfrm>
            <a:off x="2786063" y="142875"/>
            <a:ext cx="3736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i="1">
                <a:latin typeface="comic"/>
              </a:rPr>
              <a:t>Describe pictures </a:t>
            </a:r>
          </a:p>
        </p:txBody>
      </p:sp>
      <p:sp>
        <p:nvSpPr>
          <p:cNvPr id="12296" name="Прямоугольник 15"/>
          <p:cNvSpPr>
            <a:spLocks noChangeArrowheads="1"/>
          </p:cNvSpPr>
          <p:nvPr/>
        </p:nvSpPr>
        <p:spPr bwMode="auto">
          <a:xfrm>
            <a:off x="5429250" y="5857875"/>
            <a:ext cx="2500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rgbClr val="0D4B2B"/>
                </a:solidFill>
              </a:rPr>
              <a:t>Work on cards</a:t>
            </a:r>
            <a:endParaRPr lang="uk-UA" b="1" i="1">
              <a:solidFill>
                <a:srgbClr val="0D4B2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796925"/>
          </a:xfrm>
        </p:spPr>
        <p:txBody>
          <a:bodyPr/>
          <a:lstStyle/>
          <a:p>
            <a:pPr>
              <a:defRPr/>
            </a:pPr>
            <a:r>
              <a:rPr lang="en-US" b="1" i="1" dirty="0" smtClean="0">
                <a:solidFill>
                  <a:srgbClr val="000066"/>
                </a:solidFill>
                <a:latin typeface="Times New Roman" pitchFamily="18" charset="0"/>
              </a:rPr>
              <a:t>Read the text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8225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latin typeface="comic"/>
              </a:rPr>
              <a:t>Ex. 4, p. 87 </a:t>
            </a:r>
          </a:p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latin typeface="comic"/>
              </a:rPr>
              <a:t>Ex. 5, p. 87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latin typeface="comic"/>
              </a:rPr>
              <a:t>Answer the questions.</a:t>
            </a:r>
          </a:p>
          <a:p>
            <a:pPr indent="-339725">
              <a:spcBef>
                <a:spcPts val="800"/>
              </a:spcBef>
              <a:buFont typeface="Wingdings" pitchFamily="2" charset="2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  <a:latin typeface="comic"/>
              </a:rPr>
              <a:t>1. What is the weather like in Scotland now</a:t>
            </a:r>
            <a:r>
              <a:rPr lang="ru-RU" dirty="0" smtClean="0">
                <a:solidFill>
                  <a:srgbClr val="000000"/>
                </a:solidFill>
              </a:rPr>
              <a:t>?</a:t>
            </a:r>
            <a:r>
              <a:rPr lang="en-US" dirty="0" smtClean="0">
                <a:solidFill>
                  <a:srgbClr val="000000"/>
                </a:solidFill>
                <a:latin typeface="comic"/>
              </a:rPr>
              <a:t> </a:t>
            </a:r>
          </a:p>
          <a:p>
            <a:pPr indent="-339725">
              <a:spcBef>
                <a:spcPts val="800"/>
              </a:spcBef>
              <a:buFont typeface="Wingdings" pitchFamily="2" charset="2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  <a:latin typeface="comic"/>
              </a:rPr>
              <a:t>2. What is Gus doing in Scotland?</a:t>
            </a:r>
          </a:p>
          <a:p>
            <a:pPr indent="-339725">
              <a:spcBef>
                <a:spcPts val="800"/>
              </a:spcBef>
              <a:buFont typeface="Wingdings" pitchFamily="2" charset="2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  <a:latin typeface="comic"/>
              </a:rPr>
              <a:t>3. Where is it snowing?</a:t>
            </a:r>
          </a:p>
          <a:p>
            <a:pPr indent="-339725">
              <a:spcBef>
                <a:spcPts val="800"/>
              </a:spcBef>
              <a:buFont typeface="Wingdings" pitchFamily="2" charset="2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  <a:latin typeface="comic"/>
              </a:rPr>
              <a:t>4. What season is it in Australia?</a:t>
            </a:r>
          </a:p>
          <a:p>
            <a:pPr>
              <a:buFont typeface="Wingdings" pitchFamily="2" charset="2"/>
              <a:buNone/>
              <a:defRPr/>
            </a:pPr>
            <a:endParaRPr lang="en-US" b="1" dirty="0" smtClean="0">
              <a:solidFill>
                <a:srgbClr val="000000"/>
              </a:solidFill>
              <a:latin typeface="comic"/>
            </a:endParaRPr>
          </a:p>
          <a:p>
            <a:pPr>
              <a:defRPr/>
            </a:pPr>
            <a:endParaRPr lang="en-US" b="1" dirty="0" smtClean="0">
              <a:solidFill>
                <a:srgbClr val="000000"/>
              </a:solidFill>
              <a:latin typeface="comic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5" name="03 - Ex. 4b, p. 8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57563" y="1428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66FF"/>
                </a:solidFill>
              </a:rPr>
              <a:t>Let’s have a rest…</a:t>
            </a:r>
            <a:endParaRPr lang="ru-RU">
              <a:solidFill>
                <a:srgbClr val="FF66FF"/>
              </a:solidFill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114800"/>
          </a:xfrm>
        </p:spPr>
        <p:txBody>
          <a:bodyPr/>
          <a:lstStyle/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pic>
        <p:nvPicPr>
          <p:cNvPr id="14340" name="Picture 4" descr="school02-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1412875"/>
            <a:ext cx="2439987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Head and shoulder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00750" y="2928938"/>
            <a:ext cx="5000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6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88" y="357188"/>
            <a:ext cx="4786312" cy="7143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Speaking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50" y="2500313"/>
          <a:ext cx="8286809" cy="1739912"/>
        </p:xfrm>
        <a:graphic>
          <a:graphicData uri="http://schemas.openxmlformats.org/drawingml/2006/table">
            <a:tbl>
              <a:tblPr/>
              <a:tblGrid>
                <a:gridCol w="2761981"/>
                <a:gridCol w="2761981"/>
                <a:gridCol w="2762847"/>
              </a:tblGrid>
              <a:tr h="1739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latin typeface="Times New Roman"/>
                          <a:ea typeface="Times New Roman"/>
                          <a:cs typeface="Times New Roman"/>
                        </a:rPr>
                        <a:t>Scotland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latin typeface="Times New Roman"/>
                          <a:ea typeface="Times New Roman"/>
                          <a:cs typeface="Times New Roman"/>
                        </a:rPr>
                        <a:t>Switzerland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latin typeface="Times New Roman"/>
                          <a:ea typeface="Times New Roman"/>
                          <a:cs typeface="Times New Roman"/>
                        </a:rPr>
                        <a:t>Australia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73" name="Rectangle 1"/>
          <p:cNvSpPr>
            <a:spLocks noChangeArrowheads="1"/>
          </p:cNvSpPr>
          <p:nvPr/>
        </p:nvSpPr>
        <p:spPr bwMode="auto">
          <a:xfrm>
            <a:off x="214313" y="1285875"/>
            <a:ext cx="87868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800" b="1">
                <a:latin typeface="Times New Roman" pitchFamily="18" charset="0"/>
                <a:cs typeface="Times New Roman" pitchFamily="18" charset="0"/>
              </a:rPr>
              <a:t>What’s the weather like in Scotland, Switzerland, Australia? Make notes, then tell the class.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42938" y="428625"/>
            <a:ext cx="7772400" cy="5043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>
                <a:solidFill>
                  <a:srgbClr val="002060"/>
                </a:solidFill>
              </a:rPr>
              <a:t>Present Simple and</a:t>
            </a:r>
            <a:br>
              <a:rPr lang="en-US" sz="6600" dirty="0">
                <a:solidFill>
                  <a:srgbClr val="002060"/>
                </a:solidFill>
              </a:rPr>
            </a:br>
            <a:r>
              <a:rPr lang="en-US" sz="6600" dirty="0">
                <a:solidFill>
                  <a:srgbClr val="002060"/>
                </a:solidFill>
              </a:rPr>
              <a:t>Present Continuous</a:t>
            </a:r>
            <a:br>
              <a:rPr lang="en-US" sz="6600" dirty="0">
                <a:solidFill>
                  <a:srgbClr val="002060"/>
                </a:solidFill>
              </a:rPr>
            </a:br>
            <a:r>
              <a:rPr lang="ru-RU" sz="6600" dirty="0">
                <a:solidFill>
                  <a:srgbClr val="002060"/>
                </a:solidFill>
              </a:rPr>
              <a:t/>
            </a:r>
            <a:br>
              <a:rPr lang="ru-RU" sz="6600" dirty="0">
                <a:solidFill>
                  <a:srgbClr val="002060"/>
                </a:solidFill>
              </a:rPr>
            </a:b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с рабочего стола\Рабочий стол\гимназия\Новая папка (2)\Tablitsa-prezent-kontiniu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133600"/>
            <a:ext cx="87042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18"/>
          <p:cNvSpPr>
            <a:spLocks noChangeArrowheads="1"/>
          </p:cNvSpPr>
          <p:nvPr/>
        </p:nvSpPr>
        <p:spPr bwMode="auto">
          <a:xfrm>
            <a:off x="1928813" y="500063"/>
            <a:ext cx="5124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2060"/>
                </a:solidFill>
              </a:rPr>
              <a:t>Present Continuous</a:t>
            </a:r>
            <a:endParaRPr lang="ru-RU" sz="40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42875" y="1000125"/>
            <a:ext cx="9286875" cy="39290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2000" b="1" dirty="0" smtClean="0"/>
              <a:t>Утверждение                  Отрицание       </a:t>
            </a:r>
            <a:r>
              <a:rPr lang="en-US" sz="2000" b="1" dirty="0" smtClean="0"/>
              <a:t>       </a:t>
            </a:r>
            <a:r>
              <a:rPr lang="ru-RU" sz="2000" b="1" dirty="0" smtClean="0"/>
              <a:t>         </a:t>
            </a:r>
            <a:r>
              <a:rPr lang="en-US" sz="2000" b="1" dirty="0" smtClean="0"/>
              <a:t>  </a:t>
            </a:r>
            <a:r>
              <a:rPr lang="ru-RU" sz="2000" b="1" dirty="0" smtClean="0"/>
              <a:t>           </a:t>
            </a:r>
            <a:r>
              <a:rPr lang="en-US" sz="2000" b="1" dirty="0" smtClean="0"/>
              <a:t>  </a:t>
            </a:r>
            <a:r>
              <a:rPr lang="ru-RU" sz="2000" b="1" dirty="0" smtClean="0"/>
              <a:t>Вопрос</a:t>
            </a:r>
            <a:r>
              <a:rPr lang="ru-RU" sz="2000" dirty="0" smtClean="0"/>
              <a:t>                       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sz="1800" dirty="0" smtClean="0"/>
              <a:t>I work</a:t>
            </a:r>
            <a:r>
              <a:rPr lang="ru-RU" sz="1800" dirty="0" smtClean="0"/>
              <a:t>                                     </a:t>
            </a:r>
            <a:r>
              <a:rPr lang="en-US" sz="1800" dirty="0" smtClean="0"/>
              <a:t>I </a:t>
            </a:r>
            <a:r>
              <a:rPr lang="en-US" sz="1800" dirty="0" smtClean="0">
                <a:solidFill>
                  <a:srgbClr val="FF0000"/>
                </a:solidFill>
              </a:rPr>
              <a:t>do not </a:t>
            </a:r>
            <a:r>
              <a:rPr lang="en-US" sz="1800" dirty="0" smtClean="0"/>
              <a:t>work</a:t>
            </a:r>
            <a:r>
              <a:rPr lang="ru-RU" sz="1800" dirty="0" smtClean="0"/>
              <a:t>                                            </a:t>
            </a:r>
            <a:r>
              <a:rPr lang="en-US" sz="1800" dirty="0" smtClean="0">
                <a:solidFill>
                  <a:srgbClr val="FF0000"/>
                </a:solidFill>
              </a:rPr>
              <a:t>Do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I work</a:t>
            </a:r>
            <a:r>
              <a:rPr lang="ru-RU" sz="1800" dirty="0" smtClean="0"/>
              <a:t> ?                  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sz="1800" dirty="0" smtClean="0"/>
              <a:t>You work                            </a:t>
            </a:r>
            <a:r>
              <a:rPr lang="ru-RU" sz="1800" dirty="0" smtClean="0"/>
              <a:t> </a:t>
            </a:r>
            <a:r>
              <a:rPr lang="en-US" sz="1800" dirty="0" smtClean="0"/>
              <a:t>  You </a:t>
            </a:r>
            <a:r>
              <a:rPr lang="en-US" sz="1800" dirty="0" smtClean="0">
                <a:solidFill>
                  <a:srgbClr val="FF0000"/>
                </a:solidFill>
              </a:rPr>
              <a:t>do not </a:t>
            </a:r>
            <a:r>
              <a:rPr lang="en-US" sz="1800" dirty="0" smtClean="0"/>
              <a:t>work </a:t>
            </a:r>
            <a:r>
              <a:rPr lang="ru-RU" sz="1800" dirty="0" smtClean="0"/>
              <a:t>                                      </a:t>
            </a:r>
            <a:r>
              <a:rPr lang="en-US" sz="1800" dirty="0" smtClean="0">
                <a:solidFill>
                  <a:srgbClr val="FF0000"/>
                </a:solidFill>
              </a:rPr>
              <a:t>Do</a:t>
            </a:r>
            <a:r>
              <a:rPr lang="en-US" sz="1800" dirty="0" smtClean="0"/>
              <a:t> you work </a:t>
            </a:r>
            <a:r>
              <a:rPr lang="ru-RU" sz="1800" dirty="0" smtClean="0"/>
              <a:t>?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sz="1800" dirty="0" smtClean="0"/>
              <a:t>He work</a:t>
            </a:r>
            <a:r>
              <a:rPr lang="en-US" sz="1800" dirty="0" smtClean="0">
                <a:solidFill>
                  <a:srgbClr val="FF0000"/>
                </a:solidFill>
              </a:rPr>
              <a:t>s</a:t>
            </a:r>
            <a:r>
              <a:rPr lang="en-US" sz="1800" dirty="0" smtClean="0"/>
              <a:t>                             </a:t>
            </a:r>
            <a:r>
              <a:rPr lang="ru-RU" sz="1800" dirty="0" smtClean="0"/>
              <a:t> </a:t>
            </a:r>
            <a:r>
              <a:rPr lang="en-US" sz="1800" dirty="0" smtClean="0"/>
              <a:t> He </a:t>
            </a:r>
            <a:r>
              <a:rPr lang="en-US" sz="1800" dirty="0" smtClean="0">
                <a:solidFill>
                  <a:srgbClr val="FF0000"/>
                </a:solidFill>
              </a:rPr>
              <a:t>does not </a:t>
            </a:r>
            <a:r>
              <a:rPr lang="en-US" sz="1800" dirty="0" smtClean="0"/>
              <a:t>work</a:t>
            </a:r>
            <a:r>
              <a:rPr lang="ru-RU" sz="1800" dirty="0" smtClean="0"/>
              <a:t>                                     </a:t>
            </a:r>
            <a:r>
              <a:rPr lang="en-US" sz="1800" dirty="0" smtClean="0">
                <a:solidFill>
                  <a:srgbClr val="FF0000"/>
                </a:solidFill>
              </a:rPr>
              <a:t>Does</a:t>
            </a:r>
            <a:r>
              <a:rPr lang="ru-RU" sz="1800" dirty="0" smtClean="0"/>
              <a:t>  </a:t>
            </a:r>
            <a:r>
              <a:rPr lang="en-US" sz="1800" dirty="0" smtClean="0"/>
              <a:t>he work</a:t>
            </a:r>
            <a:r>
              <a:rPr lang="ru-RU" sz="1800" dirty="0" smtClean="0"/>
              <a:t>?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sz="1800" dirty="0" smtClean="0"/>
              <a:t>She work</a:t>
            </a:r>
            <a:r>
              <a:rPr lang="en-US" sz="1800" dirty="0" smtClean="0">
                <a:solidFill>
                  <a:srgbClr val="FF0000"/>
                </a:solidFill>
              </a:rPr>
              <a:t>s </a:t>
            </a:r>
            <a:r>
              <a:rPr lang="en-US" sz="1800" dirty="0" smtClean="0"/>
              <a:t>                         </a:t>
            </a:r>
            <a:r>
              <a:rPr lang="ru-RU" sz="1800" dirty="0" smtClean="0"/>
              <a:t>  </a:t>
            </a:r>
            <a:r>
              <a:rPr lang="en-US" sz="1800" dirty="0" smtClean="0"/>
              <a:t> She </a:t>
            </a:r>
            <a:r>
              <a:rPr lang="en-US" sz="1800" dirty="0" smtClean="0">
                <a:solidFill>
                  <a:srgbClr val="FF0000"/>
                </a:solidFill>
              </a:rPr>
              <a:t>does not </a:t>
            </a:r>
            <a:r>
              <a:rPr lang="en-US" sz="1800" dirty="0" smtClean="0"/>
              <a:t>work </a:t>
            </a:r>
            <a:r>
              <a:rPr lang="ru-RU" sz="1800" dirty="0" smtClean="0"/>
              <a:t>                             </a:t>
            </a:r>
            <a:r>
              <a:rPr lang="en-US" sz="1800" dirty="0" smtClean="0"/>
              <a:t> </a:t>
            </a:r>
            <a:r>
              <a:rPr lang="ru-RU" sz="1800" dirty="0" smtClean="0"/>
              <a:t>     </a:t>
            </a:r>
            <a:r>
              <a:rPr lang="en-US" sz="1800" dirty="0" smtClean="0">
                <a:solidFill>
                  <a:srgbClr val="FF0000"/>
                </a:solidFill>
              </a:rPr>
              <a:t>Does</a:t>
            </a:r>
            <a:r>
              <a:rPr lang="en-US" sz="1800" dirty="0" smtClean="0"/>
              <a:t> she work</a:t>
            </a:r>
            <a:r>
              <a:rPr lang="ru-RU" sz="1800" dirty="0" smtClean="0"/>
              <a:t>?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sz="1800" dirty="0" smtClean="0"/>
              <a:t>It work</a:t>
            </a:r>
            <a:r>
              <a:rPr lang="en-US" sz="1800" dirty="0" smtClean="0">
                <a:solidFill>
                  <a:srgbClr val="FF0000"/>
                </a:solidFill>
              </a:rPr>
              <a:t>s</a:t>
            </a:r>
            <a:r>
              <a:rPr lang="en-US" sz="1800" dirty="0" smtClean="0"/>
              <a:t>                                 </a:t>
            </a:r>
            <a:r>
              <a:rPr lang="ru-RU" sz="1800" dirty="0" smtClean="0"/>
              <a:t> </a:t>
            </a:r>
            <a:r>
              <a:rPr lang="en-US" sz="1800" dirty="0" smtClean="0"/>
              <a:t>It </a:t>
            </a:r>
            <a:r>
              <a:rPr lang="en-US" sz="1800" dirty="0" smtClean="0">
                <a:solidFill>
                  <a:srgbClr val="FF0000"/>
                </a:solidFill>
              </a:rPr>
              <a:t>does not </a:t>
            </a:r>
            <a:r>
              <a:rPr lang="en-US" sz="1800" dirty="0" smtClean="0"/>
              <a:t>work </a:t>
            </a:r>
            <a:r>
              <a:rPr lang="ru-RU" sz="1800" dirty="0" smtClean="0"/>
              <a:t>                                      </a:t>
            </a:r>
            <a:r>
              <a:rPr lang="en-US" sz="1800" dirty="0" smtClean="0">
                <a:solidFill>
                  <a:srgbClr val="FF0000"/>
                </a:solidFill>
              </a:rPr>
              <a:t>Does</a:t>
            </a:r>
            <a:r>
              <a:rPr lang="en-US" sz="1800" dirty="0" smtClean="0"/>
              <a:t> it work </a:t>
            </a:r>
            <a:r>
              <a:rPr lang="ru-RU" sz="1800" dirty="0" smtClean="0"/>
              <a:t>?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sz="1800" dirty="0" smtClean="0"/>
              <a:t>We work                              </a:t>
            </a:r>
            <a:r>
              <a:rPr lang="ru-RU" sz="1800" dirty="0" smtClean="0"/>
              <a:t> </a:t>
            </a:r>
            <a:r>
              <a:rPr lang="en-US" sz="1800" dirty="0" smtClean="0"/>
              <a:t> We </a:t>
            </a:r>
            <a:r>
              <a:rPr lang="en-US" sz="1800" dirty="0" smtClean="0">
                <a:solidFill>
                  <a:srgbClr val="FF0000"/>
                </a:solidFill>
              </a:rPr>
              <a:t>do not </a:t>
            </a:r>
            <a:r>
              <a:rPr lang="en-US" sz="1800" dirty="0" smtClean="0"/>
              <a:t>work </a:t>
            </a:r>
            <a:r>
              <a:rPr lang="ru-RU" sz="1800" dirty="0" smtClean="0"/>
              <a:t>                                       </a:t>
            </a:r>
            <a:r>
              <a:rPr lang="en-US" sz="1800" dirty="0" smtClean="0">
                <a:solidFill>
                  <a:srgbClr val="FF0000"/>
                </a:solidFill>
              </a:rPr>
              <a:t>Does</a:t>
            </a:r>
            <a:r>
              <a:rPr lang="en-US" sz="1800" dirty="0" smtClean="0"/>
              <a:t> we work </a:t>
            </a:r>
            <a:r>
              <a:rPr lang="ru-RU" sz="1800" dirty="0" smtClean="0"/>
              <a:t>?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sz="1800" dirty="0" smtClean="0"/>
              <a:t>You work                            </a:t>
            </a:r>
            <a:r>
              <a:rPr lang="ru-RU" sz="1800" dirty="0" smtClean="0"/>
              <a:t> </a:t>
            </a:r>
            <a:r>
              <a:rPr lang="en-US" sz="1800" dirty="0" smtClean="0"/>
              <a:t>  You </a:t>
            </a:r>
            <a:r>
              <a:rPr lang="en-US" sz="1800" dirty="0" smtClean="0">
                <a:solidFill>
                  <a:srgbClr val="FF0000"/>
                </a:solidFill>
              </a:rPr>
              <a:t>do not </a:t>
            </a:r>
            <a:r>
              <a:rPr lang="en-US" sz="1800" dirty="0" smtClean="0"/>
              <a:t>work </a:t>
            </a:r>
            <a:r>
              <a:rPr lang="ru-RU" sz="1800" dirty="0" smtClean="0"/>
              <a:t>                           </a:t>
            </a:r>
            <a:r>
              <a:rPr lang="en-US" sz="1800" dirty="0" smtClean="0"/>
              <a:t> </a:t>
            </a:r>
            <a:r>
              <a:rPr lang="ru-RU" sz="1800" dirty="0" smtClean="0"/>
              <a:t>    </a:t>
            </a:r>
            <a:r>
              <a:rPr lang="en-US" sz="1800" dirty="0" smtClean="0"/>
              <a:t>      </a:t>
            </a:r>
            <a:r>
              <a:rPr lang="en-US" sz="1800" dirty="0" smtClean="0">
                <a:solidFill>
                  <a:srgbClr val="FF0000"/>
                </a:solidFill>
              </a:rPr>
              <a:t>Do</a:t>
            </a:r>
            <a:r>
              <a:rPr lang="ru-RU" sz="1800" dirty="0" smtClean="0"/>
              <a:t> </a:t>
            </a:r>
            <a:r>
              <a:rPr lang="en-US" sz="1800" dirty="0" smtClean="0"/>
              <a:t>you work </a:t>
            </a:r>
            <a:r>
              <a:rPr lang="ru-RU" sz="1800" dirty="0" smtClean="0"/>
              <a:t>?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sz="1800" dirty="0" smtClean="0"/>
              <a:t>They work                             </a:t>
            </a:r>
            <a:r>
              <a:rPr lang="ru-RU" sz="1800" dirty="0" smtClean="0"/>
              <a:t> </a:t>
            </a:r>
            <a:r>
              <a:rPr lang="en-US" sz="1800" dirty="0" smtClean="0"/>
              <a:t>They </a:t>
            </a:r>
            <a:r>
              <a:rPr lang="en-US" sz="1800" dirty="0" smtClean="0">
                <a:solidFill>
                  <a:srgbClr val="FF0000"/>
                </a:solidFill>
              </a:rPr>
              <a:t>do not </a:t>
            </a:r>
            <a:r>
              <a:rPr lang="en-US" sz="1800" dirty="0" smtClean="0"/>
              <a:t>work</a:t>
            </a:r>
            <a:r>
              <a:rPr lang="ru-RU" sz="1800" dirty="0" smtClean="0"/>
              <a:t>                                </a:t>
            </a:r>
            <a:r>
              <a:rPr lang="en-US" sz="1800" dirty="0" smtClean="0"/>
              <a:t>     </a:t>
            </a:r>
            <a:r>
              <a:rPr lang="en-US" sz="1800" dirty="0" smtClean="0">
                <a:solidFill>
                  <a:srgbClr val="FF0000"/>
                </a:solidFill>
              </a:rPr>
              <a:t>Do</a:t>
            </a:r>
            <a:r>
              <a:rPr lang="en-US" sz="1800" dirty="0" smtClean="0"/>
              <a:t> they work </a:t>
            </a:r>
            <a:r>
              <a:rPr lang="ru-RU" sz="1800" dirty="0" smtClean="0"/>
              <a:t>?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sz="16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000250" y="214313"/>
            <a:ext cx="40481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defRPr/>
            </a:pPr>
            <a:r>
              <a:rPr lang="en-US" sz="4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Present Simple </a:t>
            </a:r>
            <a:endParaRPr lang="ru-RU" sz="40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457200"/>
            <a:ext cx="8929687" cy="11858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00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Fill in the</a:t>
            </a:r>
            <a:r>
              <a:rPr lang="ru-RU" sz="3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sz="300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gaps</a:t>
            </a:r>
            <a:r>
              <a:rPr lang="en-US" sz="3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sz="300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(Present </a:t>
            </a:r>
            <a:r>
              <a:rPr sz="300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Continuous</a:t>
            </a:r>
            <a:r>
              <a:rPr sz="300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and Make of it Present Simple </a:t>
            </a:r>
            <a: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8195" name="Текст 3"/>
          <p:cNvSpPr>
            <a:spLocks noGrp="1"/>
          </p:cNvSpPr>
          <p:nvPr>
            <p:ph type="body" idx="1"/>
          </p:nvPr>
        </p:nvSpPr>
        <p:spPr>
          <a:xfrm>
            <a:off x="285750" y="1714500"/>
            <a:ext cx="7772400" cy="44291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1. The child … (sleep) now.</a:t>
            </a:r>
            <a:endParaRPr lang="ru-RU" sz="3200" b="1" dirty="0" smtClean="0"/>
          </a:p>
          <a:p>
            <a:pPr eaLnBrk="1" hangingPunct="1">
              <a:defRPr/>
            </a:pPr>
            <a:r>
              <a:rPr lang="en-US" sz="3200" b="1" dirty="0" smtClean="0"/>
              <a:t>2. My sisters … (cry), I don’t know what to do.</a:t>
            </a:r>
            <a:endParaRPr lang="ru-RU" sz="3200" b="1" dirty="0" smtClean="0"/>
          </a:p>
          <a:p>
            <a:pPr eaLnBrk="1" hangingPunct="1">
              <a:defRPr/>
            </a:pPr>
            <a:r>
              <a:rPr lang="en-US" sz="3200" b="1" dirty="0" smtClean="0"/>
              <a:t>3. What … you (do) tonight?</a:t>
            </a:r>
            <a:endParaRPr lang="ru-RU" sz="3200" b="1" dirty="0" smtClean="0"/>
          </a:p>
          <a:p>
            <a:pPr eaLnBrk="1" hangingPunct="1">
              <a:defRPr/>
            </a:pPr>
            <a:r>
              <a:rPr lang="en-US" sz="3200" b="1" dirty="0" smtClean="0"/>
              <a:t>4. Look! He … (swim) so well. He will be a winner.</a:t>
            </a:r>
            <a:endParaRPr lang="ru-RU" sz="3200" b="1" dirty="0" smtClean="0"/>
          </a:p>
          <a:p>
            <a:pPr eaLnBrk="1" hangingPunct="1">
              <a:defRPr/>
            </a:pPr>
            <a:r>
              <a:rPr lang="en-US" sz="3200" b="1" dirty="0" smtClean="0"/>
              <a:t>5. I … (go) to call my sister. She … (travel) around the world now.</a:t>
            </a: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14351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b="1" i="1" smtClean="0"/>
              <a:t>Everyday English</a:t>
            </a:r>
            <a:br>
              <a:rPr lang="ru-RU" sz="4000" b="1" i="1" smtClean="0"/>
            </a:br>
            <a:r>
              <a:rPr lang="ru-RU" sz="4000" smtClean="0"/>
              <a:t>What`s the weather like today?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7188" y="1714500"/>
            <a:ext cx="4143375" cy="4857750"/>
          </a:xfrm>
        </p:spPr>
        <p:txBody>
          <a:bodyPr/>
          <a:lstStyle/>
          <a:p>
            <a:pPr marL="339725" indent="-339725" eaLnBrk="1" hangingPunct="1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sz="3200" b="1" dirty="0" err="1" smtClean="0"/>
              <a:t>Negatively</a:t>
            </a:r>
            <a:endParaRPr lang="ru-RU" sz="3200" b="1" dirty="0" smtClean="0"/>
          </a:p>
          <a:p>
            <a:pPr marL="339725" indent="-339725" eaLnBrk="1" hangingPunct="1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sz="3200" dirty="0" err="1" smtClean="0"/>
              <a:t>It`s</a:t>
            </a:r>
            <a:r>
              <a:rPr lang="ru-RU" sz="3200" dirty="0" smtClean="0"/>
              <a:t> </a:t>
            </a:r>
            <a:r>
              <a:rPr lang="ru-RU" sz="3200" dirty="0" err="1" smtClean="0"/>
              <a:t>awful</a:t>
            </a:r>
            <a:r>
              <a:rPr lang="ru-RU" sz="3200" dirty="0" smtClean="0"/>
              <a:t>!</a:t>
            </a:r>
          </a:p>
          <a:p>
            <a:pPr marL="339725" indent="-339725" eaLnBrk="1" hangingPunct="1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sz="3200" dirty="0" err="1" smtClean="0"/>
              <a:t>It`s</a:t>
            </a:r>
            <a:r>
              <a:rPr lang="ru-RU" sz="3200" dirty="0" smtClean="0"/>
              <a:t> </a:t>
            </a:r>
            <a:r>
              <a:rPr lang="ru-RU" sz="3200" dirty="0" err="1" smtClean="0"/>
              <a:t>terrible</a:t>
            </a:r>
            <a:r>
              <a:rPr lang="ru-RU" sz="3200" dirty="0" smtClean="0"/>
              <a:t>!</a:t>
            </a:r>
          </a:p>
          <a:p>
            <a:pPr marL="339725" indent="-339725" eaLnBrk="1" hangingPunct="1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sz="3200" dirty="0" err="1" smtClean="0"/>
              <a:t>It`s</a:t>
            </a:r>
            <a:r>
              <a:rPr lang="ru-RU" sz="3200" dirty="0" smtClean="0"/>
              <a:t> </a:t>
            </a:r>
            <a:r>
              <a:rPr lang="ru-RU" sz="3200" dirty="0" err="1" smtClean="0"/>
              <a:t>freezing</a:t>
            </a:r>
            <a:r>
              <a:rPr lang="ru-RU" sz="3200" dirty="0" smtClean="0"/>
              <a:t>!</a:t>
            </a:r>
          </a:p>
          <a:p>
            <a:pPr marL="339725" indent="-339725" eaLnBrk="1" hangingPunct="1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sz="3200" dirty="0" err="1" smtClean="0"/>
              <a:t>It`s</a:t>
            </a:r>
            <a:r>
              <a:rPr lang="ru-RU" sz="3200" dirty="0" smtClean="0"/>
              <a:t> </a:t>
            </a:r>
            <a:r>
              <a:rPr lang="ru-RU" sz="3200" dirty="0" err="1" smtClean="0"/>
              <a:t>cold</a:t>
            </a:r>
            <a:r>
              <a:rPr lang="ru-RU" sz="3200" dirty="0" smtClean="0"/>
              <a:t>!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5118100" y="1600200"/>
            <a:ext cx="4025900" cy="5186363"/>
          </a:xfrm>
        </p:spPr>
        <p:txBody>
          <a:bodyPr/>
          <a:lstStyle/>
          <a:p>
            <a:pPr marL="339725" indent="-339725" eaLnBrk="1" hangingPunct="1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sz="3200" b="1" dirty="0" err="1" smtClean="0"/>
              <a:t>Positively</a:t>
            </a:r>
            <a:endParaRPr lang="ru-RU" sz="3200" b="1" dirty="0" smtClean="0"/>
          </a:p>
          <a:p>
            <a:pPr marL="339725" indent="-339725" eaLnBrk="1" hangingPunct="1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sz="3200" dirty="0" err="1" smtClean="0"/>
              <a:t>It`s</a:t>
            </a:r>
            <a:r>
              <a:rPr lang="ru-RU" sz="3200" dirty="0" smtClean="0"/>
              <a:t> </a:t>
            </a:r>
            <a:r>
              <a:rPr lang="ru-RU" sz="3200" dirty="0" err="1" smtClean="0"/>
              <a:t>a</a:t>
            </a:r>
            <a:r>
              <a:rPr lang="ru-RU" sz="3200" dirty="0" smtClean="0"/>
              <a:t> </a:t>
            </a:r>
            <a:r>
              <a:rPr lang="ru-RU" sz="3200" dirty="0" err="1" smtClean="0"/>
              <a:t>lovely</a:t>
            </a:r>
            <a:r>
              <a:rPr lang="ru-RU" sz="3200" dirty="0" smtClean="0"/>
              <a:t> </a:t>
            </a:r>
            <a:r>
              <a:rPr lang="ru-RU" sz="3200" dirty="0" err="1" smtClean="0"/>
              <a:t>day</a:t>
            </a:r>
            <a:r>
              <a:rPr lang="ru-RU" sz="3200" dirty="0" smtClean="0"/>
              <a:t>!</a:t>
            </a:r>
          </a:p>
          <a:p>
            <a:pPr marL="339725" indent="-339725" eaLnBrk="1" hangingPunct="1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sz="3200" dirty="0" err="1" smtClean="0"/>
              <a:t>It`s</a:t>
            </a:r>
            <a:r>
              <a:rPr lang="ru-RU" sz="3200" dirty="0" smtClean="0"/>
              <a:t> </a:t>
            </a:r>
            <a:r>
              <a:rPr lang="ru-RU" sz="3200" dirty="0" err="1" smtClean="0"/>
              <a:t>warm</a:t>
            </a:r>
            <a:r>
              <a:rPr lang="ru-RU" sz="3200" dirty="0" smtClean="0"/>
              <a:t>!</a:t>
            </a:r>
          </a:p>
          <a:p>
            <a:pPr marL="339725" indent="-339725" eaLnBrk="1" hangingPunct="1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sz="3200" dirty="0" err="1" smtClean="0"/>
              <a:t>It`s</a:t>
            </a:r>
            <a:r>
              <a:rPr lang="ru-RU" sz="3200" dirty="0" smtClean="0"/>
              <a:t> </a:t>
            </a:r>
            <a:r>
              <a:rPr lang="ru-RU" sz="3200" dirty="0" err="1" smtClean="0"/>
              <a:t>very</a:t>
            </a:r>
            <a:r>
              <a:rPr lang="ru-RU" sz="3200" dirty="0" smtClean="0"/>
              <a:t> </a:t>
            </a:r>
            <a:r>
              <a:rPr lang="ru-RU" sz="3200" dirty="0" err="1" smtClean="0"/>
              <a:t>hot</a:t>
            </a:r>
            <a:r>
              <a:rPr lang="ru-RU" sz="3200" dirty="0" smtClean="0"/>
              <a:t>!</a:t>
            </a:r>
          </a:p>
          <a:p>
            <a:pPr marL="339725" indent="-339725" eaLnBrk="1" hangingPunct="1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sz="3200" dirty="0" err="1" smtClean="0"/>
              <a:t>It`s</a:t>
            </a:r>
            <a:r>
              <a:rPr lang="ru-RU" sz="3200" dirty="0" smtClean="0"/>
              <a:t> </a:t>
            </a:r>
            <a:r>
              <a:rPr lang="ru-RU" sz="3200" dirty="0" err="1" smtClean="0"/>
              <a:t>fabulous</a:t>
            </a:r>
            <a:r>
              <a:rPr lang="ru-RU" sz="3200" dirty="0" smtClean="0"/>
              <a:t>!</a:t>
            </a: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4857750"/>
            <a:ext cx="1428750" cy="1133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63" y="4643438"/>
            <a:ext cx="1428750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411163" y="212725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>
                <a:solidFill>
                  <a:srgbClr val="17375E"/>
                </a:solidFill>
              </a:rPr>
              <a:t>The weather 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071688" y="1260475"/>
            <a:ext cx="6748462" cy="528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39725">
              <a:lnSpc>
                <a:spcPct val="90000"/>
              </a:lnSpc>
              <a:spcBef>
                <a:spcPts val="8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3200">
                <a:solidFill>
                  <a:srgbClr val="000000"/>
                </a:solidFill>
              </a:rPr>
              <a:t> It`s sunny. The sun is shining. It`s                           hot/warm.</a:t>
            </a:r>
            <a:r>
              <a:rPr lang="ru-RU" sz="3200">
                <a:solidFill>
                  <a:srgbClr val="000000"/>
                </a:solidFill>
              </a:rPr>
              <a:t> </a:t>
            </a:r>
            <a:endParaRPr lang="ru-RU" sz="1600">
              <a:solidFill>
                <a:srgbClr val="000000"/>
              </a:solidFill>
            </a:endParaRPr>
          </a:p>
          <a:p>
            <a:pPr marL="342900" indent="-339725">
              <a:lnSpc>
                <a:spcPct val="90000"/>
              </a:lnSpc>
              <a:spcBef>
                <a:spcPts val="8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en-US" sz="1600">
              <a:solidFill>
                <a:srgbClr val="000000"/>
              </a:solidFill>
            </a:endParaRPr>
          </a:p>
          <a:p>
            <a:pPr marL="342900" indent="-339725">
              <a:lnSpc>
                <a:spcPct val="90000"/>
              </a:lnSpc>
              <a:spcBef>
                <a:spcPts val="8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3200">
                <a:solidFill>
                  <a:srgbClr val="000000"/>
                </a:solidFill>
              </a:rPr>
              <a:t> It`s cloudy.</a:t>
            </a:r>
          </a:p>
          <a:p>
            <a:pPr marL="342900" indent="-339725">
              <a:lnSpc>
                <a:spcPct val="90000"/>
              </a:lnSpc>
              <a:spcBef>
                <a:spcPts val="8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en-US" sz="3200">
              <a:solidFill>
                <a:srgbClr val="000000"/>
              </a:solidFill>
            </a:endParaRPr>
          </a:p>
          <a:p>
            <a:pPr marL="342900" indent="-339725">
              <a:lnSpc>
                <a:spcPct val="90000"/>
              </a:lnSpc>
              <a:spcBef>
                <a:spcPts val="8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3200">
                <a:solidFill>
                  <a:srgbClr val="000000"/>
                </a:solidFill>
              </a:rPr>
              <a:t> It`s raining. It`s windy.</a:t>
            </a:r>
          </a:p>
          <a:p>
            <a:pPr marL="342900" indent="-339725">
              <a:lnSpc>
                <a:spcPct val="90000"/>
              </a:lnSpc>
              <a:spcBef>
                <a:spcPts val="8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3200">
              <a:solidFill>
                <a:srgbClr val="000000"/>
              </a:solidFill>
            </a:endParaRPr>
          </a:p>
          <a:p>
            <a:pPr marL="342900" indent="-339725">
              <a:lnSpc>
                <a:spcPct val="90000"/>
              </a:lnSpc>
              <a:spcBef>
                <a:spcPts val="8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3200">
              <a:solidFill>
                <a:srgbClr val="000000"/>
              </a:solidFill>
            </a:endParaRPr>
          </a:p>
          <a:p>
            <a:pPr marL="342900" indent="-339725">
              <a:lnSpc>
                <a:spcPct val="90000"/>
              </a:lnSpc>
              <a:spcBef>
                <a:spcPts val="8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3200">
                <a:solidFill>
                  <a:srgbClr val="000000"/>
                </a:solidFill>
              </a:rPr>
              <a:t>It`s snowing. It`s cold. It`s freezing. </a:t>
            </a:r>
          </a:p>
          <a:p>
            <a:pPr marL="342900" indent="-339725">
              <a:lnSpc>
                <a:spcPct val="90000"/>
              </a:lnSpc>
              <a:spcBef>
                <a:spcPts val="8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en-US" sz="3200">
              <a:solidFill>
                <a:srgbClr val="000000"/>
              </a:solidFill>
            </a:endParaRP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1179513"/>
            <a:ext cx="1428750" cy="981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363" y="2260600"/>
            <a:ext cx="1439862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0363" y="3419475"/>
            <a:ext cx="1428750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0363" y="5051425"/>
            <a:ext cx="1428750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3471862" cy="10715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66"/>
                </a:solidFill>
              </a:rPr>
              <a:t/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en-US" sz="6000" dirty="0" smtClean="0"/>
              <a:t>Aims</a:t>
            </a:r>
            <a:r>
              <a:rPr lang="ru-RU" sz="6000" dirty="0" smtClean="0">
                <a:solidFill>
                  <a:srgbClr val="FF0066"/>
                </a:solidFill>
              </a:rPr>
              <a:t/>
            </a:r>
            <a:br>
              <a:rPr lang="ru-RU" sz="6000" dirty="0" smtClean="0">
                <a:solidFill>
                  <a:srgbClr val="FF0066"/>
                </a:solidFill>
              </a:rPr>
            </a:br>
            <a:endParaRPr lang="ru-RU" sz="6000" dirty="0" smtClean="0"/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214313" y="1714500"/>
            <a:ext cx="8713787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i="1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To read and talk about the weather, seasons</a:t>
            </a:r>
            <a:r>
              <a:rPr lang="en-US" sz="3600" i="1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en-US" sz="3600" b="1" i="1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 Learn to describe the weather;</a:t>
            </a:r>
          </a:p>
          <a:p>
            <a:pPr>
              <a:buFont typeface="Wingdings" pitchFamily="2" charset="2"/>
              <a:buChar char="Ø"/>
            </a:pPr>
            <a:r>
              <a:rPr lang="en-US" sz="3600" b="1" i="1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To repeat the Present Simple and Present Continuous</a:t>
            </a:r>
            <a:r>
              <a:rPr lang="en-US" sz="3600" i="1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; </a:t>
            </a:r>
          </a:p>
          <a:p>
            <a:pPr>
              <a:buFont typeface="Wingdings" pitchFamily="2" charset="2"/>
              <a:buChar char="Ø"/>
            </a:pPr>
            <a:r>
              <a:rPr lang="en-US" sz="3600" b="1" i="1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Reading, writing, listening and speaking</a:t>
            </a:r>
          </a:p>
          <a:p>
            <a:pPr>
              <a:buFont typeface="Wingdings" pitchFamily="2" charset="2"/>
              <a:buNone/>
            </a:pPr>
            <a:r>
              <a:rPr lang="en-US" sz="3600" b="1" i="1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 English at  the lesson</a:t>
            </a:r>
            <a:r>
              <a:rPr lang="en-US" sz="3200" i="1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.</a:t>
            </a:r>
            <a:endParaRPr lang="ru-RU" sz="3200" i="1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20240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What have you learned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weather, seasons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Did you like the lesson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Marks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2771775" y="534988"/>
            <a:ext cx="3444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4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pitchFamily="2" charset="-122"/>
              </a:rPr>
              <a:t>Summarizing</a:t>
            </a:r>
            <a:endParaRPr lang="uk-UA" sz="4400" i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Sun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42875" y="642938"/>
            <a:ext cx="8858250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 i="1">
                <a:solidFill>
                  <a:srgbClr val="000000"/>
                </a:solidFill>
              </a:rPr>
              <a:t>               Hometask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39725" indent="-339725" eaLnBrk="1" hangingPunct="1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dirty="0" smtClean="0"/>
              <a:t>E</a:t>
            </a:r>
            <a:r>
              <a:rPr lang="ru-RU" dirty="0" err="1" smtClean="0"/>
              <a:t>x</a:t>
            </a:r>
            <a:r>
              <a:rPr lang="ru-RU" dirty="0" smtClean="0"/>
              <a:t>. </a:t>
            </a:r>
            <a:r>
              <a:rPr lang="en-US" dirty="0" smtClean="0"/>
              <a:t>7, </a:t>
            </a:r>
            <a:r>
              <a:rPr lang="ru-RU" dirty="0" err="1" smtClean="0"/>
              <a:t>p</a:t>
            </a:r>
            <a:r>
              <a:rPr lang="ru-RU" dirty="0" smtClean="0"/>
              <a:t>. 87</a:t>
            </a:r>
            <a:r>
              <a:rPr lang="en-US" dirty="0" smtClean="0"/>
              <a:t> </a:t>
            </a:r>
            <a:r>
              <a:rPr lang="en-US" sz="2000" dirty="0" smtClean="0"/>
              <a:t>(</a:t>
            </a:r>
            <a:r>
              <a:rPr lang="ru-RU" sz="2000" dirty="0" smtClean="0"/>
              <a:t>сост. свой диалог по примеру</a:t>
            </a:r>
            <a:r>
              <a:rPr lang="en-US" sz="2000" dirty="0" smtClean="0"/>
              <a:t>)</a:t>
            </a:r>
          </a:p>
          <a:p>
            <a:pPr marL="339725" indent="-339725" eaLnBrk="1" hangingPunct="1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dirty="0" smtClean="0"/>
              <a:t>*E</a:t>
            </a:r>
            <a:r>
              <a:rPr lang="ru-RU" dirty="0" err="1" smtClean="0"/>
              <a:t>x</a:t>
            </a:r>
            <a:r>
              <a:rPr lang="ru-RU" dirty="0" smtClean="0"/>
              <a:t>. 8</a:t>
            </a:r>
            <a:r>
              <a:rPr lang="en-US" dirty="0" smtClean="0"/>
              <a:t>, </a:t>
            </a:r>
            <a:r>
              <a:rPr lang="ru-RU" dirty="0" err="1" smtClean="0"/>
              <a:t>p</a:t>
            </a:r>
            <a:r>
              <a:rPr lang="ru-RU" dirty="0" smtClean="0"/>
              <a:t>. 87 </a:t>
            </a:r>
            <a:r>
              <a:rPr lang="ru-RU" sz="2000" dirty="0" smtClean="0"/>
              <a:t>(написать сообщение о погоде)</a:t>
            </a:r>
            <a:endParaRPr lang="en-US" sz="2000" dirty="0" smtClean="0"/>
          </a:p>
          <a:p>
            <a:pPr marL="339725" indent="-339725" eaLnBrk="1" hangingPunct="1">
              <a:buFont typeface="Wingdings" pitchFamily="2" charset="2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ru-RU" dirty="0" smtClean="0"/>
          </a:p>
        </p:txBody>
      </p:sp>
      <p:pic>
        <p:nvPicPr>
          <p:cNvPr id="23556" name="Picture 6" descr="F:\Открытый урок 5 класс времена года\времена года картинки\99755513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3214688"/>
            <a:ext cx="4992688" cy="34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4"/>
          <p:cNvSpPr>
            <a:spLocks noChangeArrowheads="1" noChangeShapeType="1" noTextEdit="1"/>
          </p:cNvSpPr>
          <p:nvPr/>
        </p:nvSpPr>
        <p:spPr bwMode="auto">
          <a:xfrm>
            <a:off x="539750" y="1196975"/>
            <a:ext cx="8135938" cy="22225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chemeClr val="tx1"/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</a:t>
            </a:r>
            <a:endParaRPr lang="ru-RU" sz="48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chemeClr val="tx1"/>
                  </a:gs>
                </a:gsLst>
                <a:lin ang="189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323850" y="3357563"/>
            <a:ext cx="8135938" cy="2159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chemeClr val="tx1"/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for the lessons!!!</a:t>
            </a:r>
            <a:endParaRPr lang="ru-RU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chemeClr val="tx1"/>
                  </a:gs>
                </a:gsLst>
                <a:lin ang="189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4580" name="Picture 7" descr="30R6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5000625"/>
            <a:ext cx="1604963" cy="17002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0"/>
            <a:ext cx="4357688" cy="6858000"/>
          </a:xfrm>
        </p:spPr>
        <p:txBody>
          <a:bodyPr/>
          <a:lstStyle/>
          <a:p>
            <a:pPr marL="514350" indent="-514350" algn="ctr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accent3">
                    <a:lumMod val="25000"/>
                  </a:schemeClr>
                </a:solidFill>
              </a:rPr>
              <a:t>Mark</a:t>
            </a:r>
            <a:r>
              <a:rPr lang="ru-RU" dirty="0" smtClean="0">
                <a:solidFill>
                  <a:schemeClr val="accent3">
                    <a:lumMod val="25000"/>
                  </a:schemeClr>
                </a:solidFill>
              </a:rPr>
              <a:t> «3»</a:t>
            </a:r>
          </a:p>
          <a:p>
            <a:pPr marL="514350" indent="-514350" algn="ctr"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accent3">
                    <a:lumMod val="25000"/>
                  </a:schemeClr>
                </a:solidFill>
              </a:rPr>
              <a:t>Translate to Russian 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en-US" sz="3000" dirty="0" smtClean="0"/>
              <a:t>Month</a:t>
            </a:r>
            <a:endParaRPr lang="ru-RU" sz="3000" dirty="0" smtClean="0"/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en-US" sz="3000" dirty="0" smtClean="0"/>
              <a:t>Magazine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en-US" sz="3000" dirty="0" smtClean="0"/>
              <a:t>Autumn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en-US" sz="3000" dirty="0" smtClean="0"/>
              <a:t>Season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en-US" sz="3000" dirty="0" smtClean="0"/>
              <a:t>Spring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en-US" sz="3000" dirty="0" smtClean="0"/>
              <a:t>Weather forecast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en-US" sz="3000" dirty="0" smtClean="0"/>
              <a:t>Year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en-US" sz="3000" dirty="0" smtClean="0"/>
              <a:t>It’s very hot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en-US" sz="3000" dirty="0" smtClean="0"/>
              <a:t>It’s freezing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en-US" sz="3000" dirty="0" smtClean="0"/>
              <a:t>It’s snowing</a:t>
            </a:r>
            <a:endParaRPr lang="ru-RU" sz="30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4786313" y="0"/>
            <a:ext cx="4357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 algn="ctr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Translate into English </a:t>
            </a:r>
            <a:endParaRPr lang="ru-RU" sz="2000" kern="0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14350" indent="-514350" algn="ctr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Mark</a:t>
            </a:r>
            <a:r>
              <a:rPr lang="ru-RU" sz="2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«4»</a:t>
            </a:r>
          </a:p>
          <a:p>
            <a:pPr marL="514350" indent="-51435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11. </a:t>
            </a:r>
            <a:r>
              <a:rPr lang="ru-RU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Лето</a:t>
            </a:r>
          </a:p>
          <a:p>
            <a:pPr marL="514350" indent="-51435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12. </a:t>
            </a:r>
            <a:r>
              <a:rPr lang="ru-RU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Январь</a:t>
            </a:r>
          </a:p>
          <a:p>
            <a:pPr marL="514350" indent="-51435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13. </a:t>
            </a:r>
            <a:r>
              <a:rPr lang="ru-RU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Тепло</a:t>
            </a:r>
          </a:p>
          <a:p>
            <a:pPr marL="514350" indent="-51435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14. </a:t>
            </a:r>
            <a:r>
              <a:rPr lang="ru-RU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Холодно</a:t>
            </a:r>
          </a:p>
          <a:p>
            <a:pPr marL="514350" indent="-51435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15. </a:t>
            </a:r>
            <a:r>
              <a:rPr lang="ru-RU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Сентябрь</a:t>
            </a:r>
          </a:p>
          <a:p>
            <a:pPr marL="514350" indent="-514350" algn="ctr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8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Mark</a:t>
            </a:r>
            <a:r>
              <a:rPr lang="ru-RU" sz="28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«5»</a:t>
            </a:r>
          </a:p>
          <a:p>
            <a:pPr marL="514350" indent="-51435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8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16.</a:t>
            </a:r>
            <a:r>
              <a:rPr lang="ru-RU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Собирать цветы</a:t>
            </a:r>
          </a:p>
          <a:p>
            <a:pPr marL="514350" indent="-51435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8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17. </a:t>
            </a:r>
            <a:r>
              <a:rPr lang="ru-RU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Погода</a:t>
            </a:r>
          </a:p>
          <a:p>
            <a:pPr marL="514350" indent="-51435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8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18. </a:t>
            </a:r>
            <a:r>
              <a:rPr lang="ru-RU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Светит солнце</a:t>
            </a:r>
          </a:p>
          <a:p>
            <a:pPr marL="514350" indent="-51435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8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19. </a:t>
            </a:r>
            <a:r>
              <a:rPr lang="ru-RU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Ходить купаться</a:t>
            </a:r>
          </a:p>
          <a:p>
            <a:pPr marL="514350" indent="-51435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8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20. </a:t>
            </a:r>
            <a:r>
              <a:rPr lang="ru-RU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Идет дождь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285750"/>
            <a:ext cx="4357688" cy="6357938"/>
          </a:xfrm>
        </p:spPr>
        <p:txBody>
          <a:bodyPr/>
          <a:lstStyle/>
          <a:p>
            <a:pPr marL="514350" indent="-514350" algn="ctr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3">
                    <a:lumMod val="25000"/>
                  </a:schemeClr>
                </a:solidFill>
              </a:rPr>
              <a:t>Оценка «3»</a:t>
            </a:r>
            <a:endParaRPr lang="ru-RU" sz="2000" dirty="0" smtClean="0">
              <a:solidFill>
                <a:schemeClr val="accent3">
                  <a:lumMod val="25000"/>
                </a:schemeClr>
              </a:solidFill>
            </a:endParaRP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ru-RU" sz="3000" dirty="0" smtClean="0"/>
              <a:t>Месяц 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ru-RU" sz="3000" dirty="0" smtClean="0"/>
              <a:t>Журнал  </a:t>
            </a:r>
            <a:endParaRPr lang="en-US" sz="3000" dirty="0" smtClean="0"/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ru-RU" sz="3000" dirty="0" smtClean="0"/>
              <a:t>Осень</a:t>
            </a:r>
            <a:endParaRPr lang="en-US" sz="3000" dirty="0" smtClean="0"/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ru-RU" sz="3000" dirty="0" smtClean="0"/>
              <a:t>Время года</a:t>
            </a:r>
            <a:endParaRPr lang="en-US" sz="3000" dirty="0" smtClean="0"/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ru-RU" sz="3000" dirty="0" smtClean="0"/>
              <a:t>Весна </a:t>
            </a:r>
            <a:endParaRPr lang="en-US" sz="3000" dirty="0" smtClean="0"/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ru-RU" sz="3000" dirty="0" smtClean="0"/>
              <a:t>Прогноз погоды</a:t>
            </a:r>
            <a:endParaRPr lang="en-US" sz="3000" dirty="0" smtClean="0"/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ru-RU" sz="3000" dirty="0" smtClean="0"/>
              <a:t>Год </a:t>
            </a:r>
            <a:endParaRPr lang="en-US" sz="3000" dirty="0" smtClean="0"/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ru-RU" sz="3000" dirty="0" smtClean="0"/>
              <a:t>Очень жарко</a:t>
            </a:r>
            <a:endParaRPr lang="en-US" sz="3000" dirty="0" smtClean="0"/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ru-RU" sz="3000" dirty="0" smtClean="0"/>
              <a:t>Морозно</a:t>
            </a:r>
            <a:endParaRPr lang="en-US" sz="3000" dirty="0" smtClean="0"/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ru-RU" sz="3000" dirty="0" smtClean="0"/>
              <a:t> Идет снег </a:t>
            </a:r>
            <a:endParaRPr lang="ru-RU" sz="30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4786313" y="285750"/>
            <a:ext cx="4357687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 algn="ctr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Оценка «4»</a:t>
            </a:r>
          </a:p>
          <a:p>
            <a:pPr marL="514350" indent="-51435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11. 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Summer</a:t>
            </a:r>
            <a:endParaRPr lang="ru-RU" sz="2800" kern="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marL="514350" indent="-51435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12. 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January</a:t>
            </a:r>
            <a:endParaRPr lang="ru-RU" sz="2800" kern="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marL="514350" indent="-51435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13. 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It’s warm</a:t>
            </a:r>
            <a:endParaRPr lang="ru-RU" sz="2800" kern="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marL="514350" indent="-51435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14. 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It’s cold</a:t>
            </a:r>
            <a:endParaRPr lang="ru-RU" sz="2800" kern="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marL="514350" indent="-51435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15. 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September</a:t>
            </a:r>
            <a:endParaRPr lang="ru-RU" sz="2800" kern="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marL="514350" indent="-514350" algn="ctr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8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Оценка «5»</a:t>
            </a:r>
          </a:p>
          <a:p>
            <a:pPr marL="514350" indent="-51435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8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16.</a:t>
            </a:r>
            <a:r>
              <a:rPr lang="ru-RU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Pick flowers</a:t>
            </a:r>
            <a:endParaRPr lang="ru-RU" sz="2800" kern="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marL="514350" indent="-51435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8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17. 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Weather</a:t>
            </a:r>
            <a:endParaRPr lang="ru-RU" sz="2800" kern="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marL="514350" indent="-51435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8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18. 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The sun is shining</a:t>
            </a:r>
            <a:endParaRPr lang="ru-RU" sz="2800" kern="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marL="514350" indent="-51435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8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19. 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Go swimming</a:t>
            </a:r>
            <a:endParaRPr lang="ru-RU" sz="2800" kern="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marL="514350" indent="-51435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8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20. </a:t>
            </a:r>
            <a:r>
              <a:rPr lang="en-U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It’s raining</a:t>
            </a:r>
            <a:endParaRPr lang="ru-RU" sz="2800" kern="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428625" y="357188"/>
            <a:ext cx="8229600" cy="6154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2971800" y="228600"/>
            <a:ext cx="3429000" cy="6308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0000"/>
                </a:solidFill>
              </a:rPr>
              <a:t>Weather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Weather is hot,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400">
                <a:solidFill>
                  <a:srgbClr val="000000"/>
                </a:solidFill>
              </a:rPr>
              <a:t>Weather is cold,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400">
                <a:solidFill>
                  <a:srgbClr val="000000"/>
                </a:solidFill>
              </a:rPr>
              <a:t>Weather is changing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400">
                <a:solidFill>
                  <a:srgbClr val="000000"/>
                </a:solidFill>
              </a:rPr>
              <a:t>As the weeks unfold.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Skies are cloudy,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400">
                <a:solidFill>
                  <a:srgbClr val="000000"/>
                </a:solidFill>
              </a:rPr>
              <a:t>Skies are fair,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400">
                <a:solidFill>
                  <a:srgbClr val="000000"/>
                </a:solidFill>
              </a:rPr>
              <a:t>Skies are changing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400">
                <a:solidFill>
                  <a:srgbClr val="000000"/>
                </a:solidFill>
              </a:rPr>
              <a:t>In the air.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It is raining,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400">
                <a:solidFill>
                  <a:srgbClr val="000000"/>
                </a:solidFill>
              </a:rPr>
              <a:t>It is snowing,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400">
                <a:solidFill>
                  <a:srgbClr val="000000"/>
                </a:solidFill>
              </a:rPr>
              <a:t>It is windy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400">
                <a:solidFill>
                  <a:srgbClr val="000000"/>
                </a:solidFill>
              </a:rPr>
              <a:t>With breezes blowing.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Days are foggy,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400">
                <a:solidFill>
                  <a:srgbClr val="000000"/>
                </a:solidFill>
              </a:rPr>
              <a:t>Days are clear,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400">
                <a:solidFill>
                  <a:srgbClr val="000000"/>
                </a:solidFill>
              </a:rPr>
              <a:t>Weather is changing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400">
                <a:solidFill>
                  <a:srgbClr val="000000"/>
                </a:solidFill>
              </a:rPr>
              <a:t>Throughout the year!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"/>
            <a:ext cx="1885950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4876800"/>
            <a:ext cx="1612900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D:\Documents and Settings\BVV\Рабочий стол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357313"/>
            <a:ext cx="795655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 Black" pitchFamily="34" charset="0"/>
              </a:rPr>
              <a:t>Phonetic station</a:t>
            </a:r>
            <a:endParaRPr lang="ru-RU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endParaRPr lang="ru-RU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Read and translate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/>
              <a:t>[</a:t>
            </a:r>
            <a:r>
              <a:rPr lang="en-US" b="1" dirty="0" err="1" smtClean="0"/>
              <a:t>si</a:t>
            </a:r>
            <a:r>
              <a:rPr lang="ru-RU" b="1" dirty="0" smtClean="0"/>
              <a:t>:</a:t>
            </a:r>
            <a:r>
              <a:rPr lang="en-US" b="1" dirty="0" err="1" smtClean="0"/>
              <a:t>zn</a:t>
            </a:r>
            <a:r>
              <a:rPr lang="en-US" b="1" dirty="0" smtClean="0"/>
              <a:t>]           [wind]               [</a:t>
            </a:r>
            <a:r>
              <a:rPr lang="en-US" b="1" dirty="0" err="1" smtClean="0"/>
              <a:t>skeit</a:t>
            </a:r>
            <a:r>
              <a:rPr lang="en-US" b="1" dirty="0" smtClean="0"/>
              <a:t>]</a:t>
            </a:r>
            <a:endParaRPr lang="ru-RU" b="1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/>
              <a:t>[rein]            [</a:t>
            </a:r>
            <a:r>
              <a:rPr lang="en-US" b="1" dirty="0" err="1" smtClean="0"/>
              <a:t>gri:n</a:t>
            </a:r>
            <a:r>
              <a:rPr lang="en-US" b="1" dirty="0" smtClean="0"/>
              <a:t> ]               [swim]</a:t>
            </a:r>
            <a:endParaRPr lang="ru-RU" b="1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/>
              <a:t>[tri</a:t>
            </a:r>
            <a:r>
              <a:rPr lang="ru-RU" b="1" dirty="0" smtClean="0"/>
              <a:t>:</a:t>
            </a:r>
            <a:r>
              <a:rPr lang="en-US" b="1" dirty="0" smtClean="0"/>
              <a:t>]              [</a:t>
            </a:r>
            <a:r>
              <a:rPr lang="en-US" b="1" dirty="0" err="1" smtClean="0"/>
              <a:t>plei</a:t>
            </a:r>
            <a:r>
              <a:rPr lang="en-US" b="1" dirty="0" smtClean="0"/>
              <a:t>]                 [best]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/>
              <a:t>[red]             [melt]                [</a:t>
            </a:r>
            <a:r>
              <a:rPr lang="en-US" b="1" dirty="0" err="1" smtClean="0"/>
              <a:t>dei</a:t>
            </a:r>
            <a:r>
              <a:rPr lang="en-US" b="1" dirty="0" smtClean="0"/>
              <a:t>]     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/>
              <a:t>[wet]             [</a:t>
            </a:r>
            <a:r>
              <a:rPr lang="en-US" b="1" dirty="0" err="1" smtClean="0"/>
              <a:t>windi</a:t>
            </a:r>
            <a:r>
              <a:rPr lang="en-US" b="1" dirty="0" smtClean="0"/>
              <a:t>]              [ski:]</a:t>
            </a:r>
            <a:endParaRPr lang="ru-RU" b="1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>
              <a:solidFill>
                <a:srgbClr val="0066FF"/>
              </a:solidFill>
            </a:endParaRPr>
          </a:p>
        </p:txBody>
      </p:sp>
      <p:pic>
        <p:nvPicPr>
          <p:cNvPr id="9220" name="Picture 8" descr="tree2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2071688" y="500063"/>
            <a:ext cx="4787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Arial Black" pitchFamily="34" charset="0"/>
              </a:rPr>
              <a:t>Phonetic station</a:t>
            </a:r>
            <a:endParaRPr lang="ru-RU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71925" cy="46148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3300"/>
                </a:solidFill>
              </a:rPr>
              <a:t>Ex. 1, p. 86 </a:t>
            </a:r>
          </a:p>
          <a:p>
            <a:pPr>
              <a:defRPr/>
            </a:pPr>
            <a:r>
              <a:rPr lang="en-US" dirty="0" smtClean="0">
                <a:solidFill>
                  <a:srgbClr val="003300"/>
                </a:solidFill>
              </a:rPr>
              <a:t>*Ex.2, p. 86 (b) </a:t>
            </a: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 in the book</a:t>
            </a:r>
            <a:endParaRPr lang="uk-UA" dirty="0"/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3214688"/>
            <a:ext cx="3963988" cy="327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002060"/>
                </a:solidFill>
                <a:latin typeface="Arial Rounded MT Bold" pitchFamily="34" charset="0"/>
              </a:rPr>
              <a:t>What is the weather like in different seasons?</a:t>
            </a:r>
            <a:endParaRPr lang="ru-RU" sz="3600" dirty="0" smtClean="0">
              <a:solidFill>
                <a:srgbClr val="00206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1357313" y="1571625"/>
            <a:ext cx="2371725" cy="4500563"/>
          </a:xfrm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4000" b="1" dirty="0" smtClean="0"/>
              <a:t> Frosty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4000" b="1" dirty="0" smtClean="0"/>
              <a:t> Snowy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4000" b="1" dirty="0" smtClean="0"/>
              <a:t> Hot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4000" b="1" dirty="0" smtClean="0"/>
              <a:t> Cool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4000" b="1" dirty="0" smtClean="0"/>
              <a:t> Warm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4000" b="1" dirty="0" smtClean="0"/>
              <a:t> Cold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4000" b="1" dirty="0" smtClean="0"/>
              <a:t> Foggy</a:t>
            </a:r>
            <a:endParaRPr lang="ru-RU" sz="4000" b="1" dirty="0" smtClean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929188" y="1571625"/>
            <a:ext cx="3300412" cy="4572000"/>
          </a:xfrm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smtClean="0"/>
              <a:t>Sunny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4000" b="1" dirty="0" smtClean="0"/>
              <a:t> Cloudy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4000" b="1" dirty="0" smtClean="0"/>
              <a:t> Slippery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4000" b="1" dirty="0" smtClean="0"/>
              <a:t> Fine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4000" b="1" dirty="0" smtClean="0"/>
              <a:t> Windy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4000" b="1" dirty="0" smtClean="0"/>
              <a:t> Wet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4000" b="1" dirty="0" smtClean="0"/>
              <a:t> Rainy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очки">
  <a:themeElements>
    <a:clrScheme name="Точки 8">
      <a:dk1>
        <a:srgbClr val="000000"/>
      </a:dk1>
      <a:lt1>
        <a:srgbClr val="E6F8F4"/>
      </a:lt1>
      <a:dk2>
        <a:srgbClr val="000000"/>
      </a:dk2>
      <a:lt2>
        <a:srgbClr val="C5DBD6"/>
      </a:lt2>
      <a:accent1>
        <a:srgbClr val="CCFF99"/>
      </a:accent1>
      <a:accent2>
        <a:srgbClr val="ACBAB7"/>
      </a:accent2>
      <a:accent3>
        <a:srgbClr val="F0FBF8"/>
      </a:accent3>
      <a:accent4>
        <a:srgbClr val="000000"/>
      </a:accent4>
      <a:accent5>
        <a:srgbClr val="E2FFCA"/>
      </a:accent5>
      <a:accent6>
        <a:srgbClr val="9BA8A6"/>
      </a:accent6>
      <a:hlink>
        <a:srgbClr val="008080"/>
      </a:hlink>
      <a:folHlink>
        <a:srgbClr val="0066CC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267</TotalTime>
  <Words>662</Words>
  <Application>Microsoft Office PowerPoint</Application>
  <PresentationFormat>Экран (4:3)</PresentationFormat>
  <Paragraphs>166</Paragraphs>
  <Slides>22</Slides>
  <Notes>4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Точки</vt:lpstr>
      <vt:lpstr>Конспект урока в 5 классе: «Year after year»</vt:lpstr>
      <vt:lpstr> Aims </vt:lpstr>
      <vt:lpstr>Презентация PowerPoint</vt:lpstr>
      <vt:lpstr>Презентация PowerPoint</vt:lpstr>
      <vt:lpstr>Презентация PowerPoint</vt:lpstr>
      <vt:lpstr>Phonetic station</vt:lpstr>
      <vt:lpstr> </vt:lpstr>
      <vt:lpstr>Work in the book</vt:lpstr>
      <vt:lpstr>What is the weather like in different seasons?</vt:lpstr>
      <vt:lpstr>Презентация PowerPoint</vt:lpstr>
      <vt:lpstr>Read the text</vt:lpstr>
      <vt:lpstr>Let’s have a rest…</vt:lpstr>
      <vt:lpstr>Speaking</vt:lpstr>
      <vt:lpstr>Present Simple and Present Continuous  </vt:lpstr>
      <vt:lpstr>Презентация PowerPoint</vt:lpstr>
      <vt:lpstr>Презентация PowerPoint</vt:lpstr>
      <vt:lpstr>Fill in the gaps (Present Continuous) and Make of it Present Simple   </vt:lpstr>
      <vt:lpstr>Everyday English What`s the weather like today?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Autumn</dc:title>
  <dc:creator>user</dc:creator>
  <cp:lastModifiedBy>Э Энергосистемы</cp:lastModifiedBy>
  <cp:revision>36</cp:revision>
  <dcterms:created xsi:type="dcterms:W3CDTF">2010-03-23T19:36:45Z</dcterms:created>
  <dcterms:modified xsi:type="dcterms:W3CDTF">2017-12-14T17:08:04Z</dcterms:modified>
</cp:coreProperties>
</file>