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6" r:id="rId2"/>
    <p:sldId id="260" r:id="rId3"/>
    <p:sldId id="261" r:id="rId4"/>
    <p:sldId id="258" r:id="rId5"/>
    <p:sldId id="257" r:id="rId6"/>
    <p:sldId id="259" r:id="rId7"/>
    <p:sldId id="262" r:id="rId8"/>
    <p:sldId id="265" r:id="rId9"/>
    <p:sldId id="263" r:id="rId10"/>
    <p:sldId id="267" r:id="rId11"/>
    <p:sldId id="268" r:id="rId12"/>
    <p:sldId id="264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33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270C73-5683-4482-A2EC-A785E6ADF37D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E98BB-B8BC-405F-8AAD-79F1BDDA9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7965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E98BB-B8BC-405F-8AAD-79F1BDDA982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84117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ADDE7D9-D532-449C-908F-4F2309C0C950}" type="datetimeFigureOut">
              <a:rPr lang="ru-RU" smtClean="0"/>
              <a:pPr/>
              <a:t>24.12.2019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08851E5-51B9-418A-9F22-A7C216D8AC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800" b="1" i="1" u="sng" dirty="0" smtClean="0">
                <a:solidFill>
                  <a:schemeClr val="bg2">
                    <a:lumMod val="50000"/>
                  </a:schemeClr>
                </a:solidFill>
              </a:rPr>
              <a:t>Водород как химический элемент и простое вещество.  Физические свойства водорода и его получение.</a:t>
            </a:r>
            <a:endParaRPr lang="ru-RU" sz="4800" dirty="0" smtClean="0">
              <a:solidFill>
                <a:schemeClr val="bg2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Тема: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Химический элемент или простое вещество?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052736"/>
            <a:ext cx="8435280" cy="5328592"/>
          </a:xfrm>
        </p:spPr>
        <p:txBody>
          <a:bodyPr>
            <a:normAutofit/>
          </a:bodyPr>
          <a:lstStyle/>
          <a:p>
            <a:pPr marL="624078" lvl="0" indent="-514350">
              <a:buFont typeface="+mj-lt"/>
              <a:buAutoNum type="arabicPeriod"/>
            </a:pPr>
            <a:r>
              <a:rPr lang="ru-RU" sz="32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Водород – бесцветный, самый легкий газ.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sz="32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Водород входит в состав воды, кислот, органических веществ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sz="32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Водород можно получить разложением воды при помощи электрического тока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sz="32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Массовая доля водорода в земной коре составляет около 1%</a:t>
            </a:r>
          </a:p>
          <a:p>
            <a:pPr marL="624078" lvl="0" indent="-514350">
              <a:buFont typeface="+mj-lt"/>
              <a:buAutoNum type="arabicPeriod"/>
            </a:pPr>
            <a:r>
              <a:rPr lang="ru-RU" sz="32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Водородом можно наполнить мыльные пузыри и шарики</a:t>
            </a: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Химический элемент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Простое вещество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2"/>
          </p:nvPr>
        </p:nvSpPr>
        <p:spPr>
          <a:xfrm>
            <a:off x="457200" y="764704"/>
            <a:ext cx="4040188" cy="4621353"/>
          </a:xfrm>
        </p:spPr>
        <p:txBody>
          <a:bodyPr/>
          <a:lstStyle/>
          <a:p>
            <a:r>
              <a:rPr lang="ru-RU" sz="3200" dirty="0" smtClean="0"/>
              <a:t>2,4</a:t>
            </a:r>
          </a:p>
          <a:p>
            <a:endParaRPr lang="ru-RU" dirty="0" smtClean="0"/>
          </a:p>
          <a:p>
            <a:pPr lvl="0"/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Водород входит в состав воды, кислот, органических веществ</a:t>
            </a:r>
          </a:p>
          <a:p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Массовая доля водорода в земной коре составляет около 1%</a:t>
            </a:r>
          </a:p>
          <a:p>
            <a:pPr lvl="0"/>
            <a:endParaRPr lang="ru-RU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645025" y="836712"/>
            <a:ext cx="4041775" cy="4549345"/>
          </a:xfrm>
        </p:spPr>
        <p:txBody>
          <a:bodyPr/>
          <a:lstStyle/>
          <a:p>
            <a:r>
              <a:rPr lang="ru-RU" sz="3200" dirty="0" smtClean="0"/>
              <a:t>1, 3, 5</a:t>
            </a:r>
          </a:p>
          <a:p>
            <a:endParaRPr lang="ru-RU" sz="3200" dirty="0" smtClean="0"/>
          </a:p>
          <a:p>
            <a:pPr lvl="0"/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Водород – бесцветный, самый легкий газ.</a:t>
            </a:r>
          </a:p>
          <a:p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Водород можно получить разложением воды при помощи электрического тока</a:t>
            </a:r>
          </a:p>
          <a:p>
            <a:pPr lvl="0"/>
            <a:r>
              <a:rPr lang="ru-RU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Водородом можно наполнить мыльные пузыри и шарики</a:t>
            </a:r>
            <a:r>
              <a:rPr lang="ru-RU" dirty="0" smtClean="0"/>
              <a:t> </a:t>
            </a:r>
          </a:p>
          <a:p>
            <a:endParaRPr lang="ru-RU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/>
            <a:endParaRPr lang="ru-RU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Ответы к тесту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2348880"/>
            <a:ext cx="684076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en-US" sz="3200" dirty="0" smtClean="0"/>
              <a:t>Fe + 2HCl = FeCl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+ H</a:t>
            </a:r>
            <a:r>
              <a:rPr lang="en-US" sz="3200" baseline="-25000" dirty="0" smtClean="0"/>
              <a:t>2</a:t>
            </a:r>
            <a:r>
              <a:rPr lang="en-US" sz="3200" dirty="0" smtClean="0">
                <a:latin typeface="Arial"/>
                <a:cs typeface="Arial"/>
              </a:rPr>
              <a:t>↑</a:t>
            </a:r>
          </a:p>
          <a:p>
            <a:pPr marL="514350" indent="-514350">
              <a:buAutoNum type="arabicPeriod"/>
            </a:pPr>
            <a:r>
              <a:rPr lang="ru-RU" sz="3200" dirty="0" smtClean="0"/>
              <a:t>А</a:t>
            </a:r>
          </a:p>
          <a:p>
            <a:pPr marL="514350" indent="-514350">
              <a:buAutoNum type="arabicPeriod"/>
            </a:pPr>
            <a:r>
              <a:rPr lang="ru-RU" sz="3200" dirty="0" smtClean="0"/>
              <a:t>А</a:t>
            </a:r>
          </a:p>
          <a:p>
            <a:pPr marL="514350" indent="-514350">
              <a:buAutoNum type="arabicPeriod"/>
            </a:pPr>
            <a:r>
              <a:rPr lang="ru-RU" sz="3200" dirty="0" smtClean="0"/>
              <a:t>В</a:t>
            </a:r>
          </a:p>
          <a:p>
            <a:pPr marL="514350" indent="-514350">
              <a:buAutoNum type="arabicPeriod"/>
            </a:pPr>
            <a:r>
              <a:rPr lang="ru-RU" sz="3200" dirty="0"/>
              <a:t>В</a:t>
            </a:r>
            <a:endParaRPr lang="ru-RU" sz="3200" dirty="0" smtClean="0"/>
          </a:p>
          <a:p>
            <a:endParaRPr lang="ru-RU" sz="28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812360" y="1484784"/>
            <a:ext cx="0" cy="4747666"/>
          </a:xfrm>
          <a:prstGeom prst="line">
            <a:avLst/>
          </a:prstGeom>
          <a:ln w="38100" cmpd="dbl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1835696" y="2132856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653151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Мне грустно, я не все усвоил</a:t>
            </a:r>
          </a:p>
          <a:p>
            <a:pPr lvl="0"/>
            <a:r>
              <a:rPr lang="ru-RU" dirty="0" smtClean="0"/>
              <a:t>Было интересно, но есть трудности</a:t>
            </a:r>
          </a:p>
          <a:p>
            <a:pPr lvl="0"/>
            <a:r>
              <a:rPr lang="ru-RU" dirty="0" smtClean="0"/>
              <a:t>Мне понравилось, я доволен </a:t>
            </a:r>
            <a:r>
              <a:rPr lang="ru-RU" dirty="0" smtClean="0"/>
              <a:t>собой</a:t>
            </a:r>
          </a:p>
          <a:p>
            <a:pPr lvl="0"/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Рефлексия</a:t>
            </a:r>
            <a:endParaRPr lang="ru-RU" dirty="0"/>
          </a:p>
        </p:txBody>
      </p:sp>
      <p:pic>
        <p:nvPicPr>
          <p:cNvPr id="4" name="Содержимое 3" descr="https://ds04.infourok.ru/uploads/ex/0305/000b2694-7dd23a21/hello_html_m7d7b77c7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212976"/>
            <a:ext cx="643737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Распространенность водорода во Вселенной</a:t>
            </a:r>
            <a:endParaRPr lang="ru-RU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28801"/>
            <a:ext cx="3273091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5100162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Солнце</a:t>
            </a:r>
            <a:endParaRPr lang="ru-RU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01408" y="1446478"/>
            <a:ext cx="564084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На  </a:t>
            </a:r>
            <a:r>
              <a:rPr lang="ru-RU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долю </a:t>
            </a: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водорода приходится </a:t>
            </a:r>
            <a:r>
              <a:rPr lang="ru-RU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около </a:t>
            </a:r>
            <a:r>
              <a:rPr lang="ru-RU" sz="32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92</a:t>
            </a:r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% </a:t>
            </a:r>
            <a:r>
              <a:rPr lang="ru-RU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всех атомов (</a:t>
            </a:r>
            <a:r>
              <a:rPr lang="ru-RU" sz="32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8</a:t>
            </a:r>
            <a:r>
              <a:rPr lang="ru-RU" sz="2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% составляют атомы гелия, доля всех остальных вместе взятых элементов — менее </a:t>
            </a:r>
            <a:r>
              <a:rPr lang="ru-RU" sz="32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0,1</a:t>
            </a:r>
            <a:r>
              <a:rPr lang="ru-RU" sz="32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20000"/>
                    <a:lumOff val="80000"/>
                  </a:schemeClr>
                </a:solidFill>
              </a:rPr>
              <a:t>%).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19" y="3429000"/>
            <a:ext cx="2284617" cy="2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895328" y="5981897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Юпитер</a:t>
            </a:r>
            <a:endParaRPr lang="ru-RU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418916"/>
            <a:ext cx="3029969" cy="2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519032" y="5981895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Сатурн</a:t>
            </a:r>
            <a:endParaRPr lang="ru-RU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49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Водород на Земле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Рисунок 4" descr="http://biolabyrinth.narod.ru/chem/general/basic/elem-prev.gif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07224"/>
            <a:ext cx="4752528" cy="444013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615608" y="1123563"/>
            <a:ext cx="35283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Водород входит в состав таких веществ как:</a:t>
            </a:r>
          </a:p>
          <a:p>
            <a:pPr marL="285750" indent="-285750">
              <a:buFontTx/>
              <a:buChar char="-"/>
            </a:pPr>
            <a:r>
              <a:rPr lang="en-US" sz="2400" dirty="0" smtClean="0"/>
              <a:t>H</a:t>
            </a:r>
            <a:r>
              <a:rPr lang="en-US" sz="2400" baseline="-25000" dirty="0" smtClean="0"/>
              <a:t>2</a:t>
            </a:r>
            <a:r>
              <a:rPr lang="en-US" sz="2400" dirty="0" smtClean="0"/>
              <a:t>O</a:t>
            </a:r>
            <a:r>
              <a:rPr lang="ru-RU" sz="2400" dirty="0" smtClean="0"/>
              <a:t> (вода)</a:t>
            </a:r>
            <a:endParaRPr lang="en-US" sz="2400" dirty="0" smtClean="0"/>
          </a:p>
          <a:p>
            <a:pPr marL="285750" indent="-285750">
              <a:buFontTx/>
              <a:buChar char="-"/>
            </a:pPr>
            <a:r>
              <a:rPr lang="en-US" sz="2400" dirty="0" smtClean="0"/>
              <a:t>CH</a:t>
            </a:r>
            <a:r>
              <a:rPr lang="en-US" sz="2400" baseline="-25000" dirty="0" smtClean="0"/>
              <a:t>4 </a:t>
            </a:r>
            <a:r>
              <a:rPr lang="ru-RU" sz="2400" dirty="0" smtClean="0"/>
              <a:t> (метан)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Углеводы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Белки</a:t>
            </a:r>
          </a:p>
          <a:p>
            <a:pPr marL="285750" indent="-285750">
              <a:buFontTx/>
              <a:buChar char="-"/>
            </a:pPr>
            <a:r>
              <a:rPr lang="ru-RU" sz="2400" dirty="0" smtClean="0"/>
              <a:t>Жиры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33056"/>
            <a:ext cx="1968668" cy="2780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116732" y="4149080"/>
            <a:ext cx="18477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Тело человека на 10% по массе состоит из водорода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92699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38224"/>
            <a:ext cx="1561722" cy="2033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955" y="1628800"/>
            <a:ext cx="2339752" cy="1426170"/>
          </a:xfrm>
        </p:spPr>
        <p:txBody>
          <a:bodyPr>
            <a:normAutofit/>
          </a:bodyPr>
          <a:lstStyle/>
          <a:p>
            <a:r>
              <a:rPr lang="ru-RU" sz="2300" dirty="0"/>
              <a:t>Теофраст Парацельс,</a:t>
            </a:r>
            <a:br>
              <a:rPr lang="ru-RU" sz="2300" dirty="0"/>
            </a:br>
            <a:r>
              <a:rPr lang="ru-RU" sz="2300" dirty="0" smtClean="0"/>
              <a:t>1493-1541</a:t>
            </a:r>
            <a:endParaRPr lang="ru-RU" sz="23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955" y="3284984"/>
            <a:ext cx="2261541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284983"/>
            <a:ext cx="2223140" cy="292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4075615" y="1628800"/>
            <a:ext cx="2223140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Джозеф Пристли,</a:t>
            </a:r>
          </a:p>
          <a:p>
            <a:r>
              <a:rPr lang="ru-RU" sz="2400" dirty="0" smtClean="0"/>
              <a:t>1733-1804</a:t>
            </a:r>
            <a:endParaRPr lang="ru-RU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284984"/>
            <a:ext cx="2256557" cy="2922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516216" y="1628800"/>
            <a:ext cx="2376264" cy="14261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 smtClean="0"/>
              <a:t>Михайло Ломоносов,</a:t>
            </a:r>
          </a:p>
          <a:p>
            <a:r>
              <a:rPr lang="ru-RU" sz="2400" dirty="0" smtClean="0"/>
              <a:t>1711-1765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188640"/>
            <a:ext cx="79208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990000"/>
                </a:solidFill>
              </a:rPr>
              <a:t>Ученые, получавшие водород, но считавшие, что это флогистон</a:t>
            </a:r>
            <a:endParaRPr lang="ru-RU" sz="2800" dirty="0">
              <a:solidFill>
                <a:srgbClr val="99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7792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5318" y="887102"/>
            <a:ext cx="4896544" cy="149817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990000"/>
                </a:solidFill>
              </a:rPr>
              <a:t>Генри Кавендиш </a:t>
            </a:r>
            <a:br>
              <a:rPr lang="ru-RU" dirty="0" smtClean="0">
                <a:solidFill>
                  <a:srgbClr val="990000"/>
                </a:solidFill>
              </a:rPr>
            </a:br>
            <a:r>
              <a:rPr lang="ru-RU" dirty="0" smtClean="0">
                <a:solidFill>
                  <a:srgbClr val="990000"/>
                </a:solidFill>
              </a:rPr>
              <a:t>(</a:t>
            </a:r>
            <a:r>
              <a:rPr lang="ru-RU" dirty="0">
                <a:solidFill>
                  <a:srgbClr val="990000"/>
                </a:solidFill>
              </a:rPr>
              <a:t>1731-1810)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60324"/>
            <a:ext cx="3211133" cy="4191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2389668"/>
            <a:ext cx="396044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английский физик и химик</a:t>
            </a:r>
          </a:p>
          <a:p>
            <a:r>
              <a:rPr lang="ru-RU" sz="2800" i="1" dirty="0" smtClean="0"/>
              <a:t>Получил водород в 1766г. В течении нескольких лет изучал его свойства и дал ему название «горючий воздух», приняв водород за флогистон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4994"/>
            <a:ext cx="2520280" cy="1890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9556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990000"/>
                </a:solidFill>
              </a:rPr>
              <a:t>Антуан Лавуазье</a:t>
            </a:r>
            <a:br>
              <a:rPr lang="ru-RU" dirty="0">
                <a:solidFill>
                  <a:srgbClr val="990000"/>
                </a:solidFill>
              </a:rPr>
            </a:br>
            <a:r>
              <a:rPr lang="ru-RU" dirty="0">
                <a:solidFill>
                  <a:srgbClr val="990000"/>
                </a:solidFill>
              </a:rPr>
              <a:t>(1743-1794)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73" y="1556792"/>
            <a:ext cx="4391025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99992" y="1916832"/>
            <a:ext cx="45365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charset="0"/>
                <a:cs typeface="Times New Roman" pitchFamily="18" charset="0"/>
              </a:rPr>
              <a:t>французский химик, один из создателей современной химии</a:t>
            </a:r>
            <a:r>
              <a:rPr lang="ru-RU" sz="2800" dirty="0" smtClean="0"/>
              <a:t> </a:t>
            </a:r>
          </a:p>
          <a:p>
            <a:r>
              <a:rPr lang="ru-RU" sz="2800" i="1" dirty="0" smtClean="0"/>
              <a:t>В 1783-1784 совместно с Ж. </a:t>
            </a:r>
            <a:r>
              <a:rPr lang="ru-RU" sz="2800" i="1" dirty="0" err="1" smtClean="0"/>
              <a:t>Менье</a:t>
            </a:r>
            <a:r>
              <a:rPr lang="ru-RU" sz="2800" i="1" dirty="0" smtClean="0"/>
              <a:t> осуществили  термическое разложение воды и установили, что она состоит из кислорода и водорода.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09932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990000"/>
                </a:solidFill>
              </a:rPr>
              <a:t>Физические свойства водорода</a:t>
            </a:r>
            <a:endParaRPr lang="ru-RU" dirty="0">
              <a:solidFill>
                <a:srgbClr val="99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4293096"/>
            <a:ext cx="87129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Водород при </a:t>
            </a:r>
            <a:r>
              <a:rPr lang="ru-RU" sz="3200" dirty="0" err="1" smtClean="0"/>
              <a:t>н.у</a:t>
            </a:r>
            <a:r>
              <a:rPr lang="ru-RU" sz="3200" dirty="0" smtClean="0"/>
              <a:t>. – газ без цвета, запаха и вкуса.</a:t>
            </a:r>
          </a:p>
          <a:p>
            <a:r>
              <a:rPr lang="ru-RU" sz="3200" dirty="0" smtClean="0"/>
              <a:t>Он в 14,5 раз легче воздуха.</a:t>
            </a:r>
          </a:p>
          <a:p>
            <a:r>
              <a:rPr lang="ru-RU" sz="3200" dirty="0" smtClean="0"/>
              <a:t>Водород плохо растворяется в воде. </a:t>
            </a:r>
          </a:p>
          <a:p>
            <a:r>
              <a:rPr lang="ru-RU" sz="3200" dirty="0" smtClean="0"/>
              <a:t>Температура кипения  -253</a:t>
            </a:r>
            <a:r>
              <a:rPr lang="ru-RU" sz="3200" baseline="30000" dirty="0" smtClean="0"/>
              <a:t>0</a:t>
            </a:r>
            <a:r>
              <a:rPr lang="ru-RU" sz="3200" dirty="0" smtClean="0"/>
              <a:t>С.</a:t>
            </a:r>
            <a:endParaRPr lang="ru-RU" sz="32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340768"/>
            <a:ext cx="2592288" cy="2800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66900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Как получить водород?</a:t>
            </a:r>
            <a:endParaRPr lang="ru-RU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19047"/>
            <a:ext cx="9111658" cy="5125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6-конечная звезда 5"/>
          <p:cNvSpPr/>
          <p:nvPr/>
        </p:nvSpPr>
        <p:spPr>
          <a:xfrm>
            <a:off x="4111405" y="2300135"/>
            <a:ext cx="501383" cy="46805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4-конечная звезда 6"/>
          <p:cNvSpPr/>
          <p:nvPr/>
        </p:nvSpPr>
        <p:spPr>
          <a:xfrm>
            <a:off x="7596336" y="1268760"/>
            <a:ext cx="504056" cy="450287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4-конечная звезда 8"/>
          <p:cNvSpPr/>
          <p:nvPr/>
        </p:nvSpPr>
        <p:spPr>
          <a:xfrm>
            <a:off x="1223628" y="2471382"/>
            <a:ext cx="252028" cy="225144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7236296" y="2924944"/>
            <a:ext cx="360040" cy="21602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Цилиндр 11"/>
          <p:cNvSpPr/>
          <p:nvPr/>
        </p:nvSpPr>
        <p:spPr>
          <a:xfrm>
            <a:off x="7416316" y="4437112"/>
            <a:ext cx="1548172" cy="2232248"/>
          </a:xfrm>
          <a:prstGeom prst="can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H</a:t>
            </a:r>
            <a:r>
              <a:rPr lang="en-US" sz="4400" baseline="-25000" dirty="0" smtClean="0">
                <a:solidFill>
                  <a:schemeClr val="tx2">
                    <a:lumMod val="75000"/>
                  </a:schemeClr>
                </a:solidFill>
              </a:rPr>
              <a:t>2</a:t>
            </a:r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</a:rPr>
              <a:t>SO</a:t>
            </a:r>
            <a:r>
              <a:rPr lang="en-US" sz="4400" baseline="-25000" dirty="0" smtClean="0">
                <a:solidFill>
                  <a:schemeClr val="tx2">
                    <a:lumMod val="75000"/>
                  </a:schemeClr>
                </a:solidFill>
              </a:rPr>
              <a:t>4</a:t>
            </a:r>
            <a:endParaRPr lang="ru-RU" sz="4400" baseline="-25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Куб 12"/>
          <p:cNvSpPr/>
          <p:nvPr/>
        </p:nvSpPr>
        <p:spPr>
          <a:xfrm rot="1864462">
            <a:off x="592353" y="4814694"/>
            <a:ext cx="1090413" cy="987644"/>
          </a:xfrm>
          <a:prstGeom prst="cub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Cu</a:t>
            </a:r>
            <a:endParaRPr lang="ru-RU" sz="4000" dirty="0"/>
          </a:p>
        </p:txBody>
      </p:sp>
      <p:sp>
        <p:nvSpPr>
          <p:cNvPr id="15" name="Куб 14"/>
          <p:cNvSpPr/>
          <p:nvPr/>
        </p:nvSpPr>
        <p:spPr>
          <a:xfrm rot="20722356">
            <a:off x="1973609" y="4549798"/>
            <a:ext cx="1008112" cy="936104"/>
          </a:xfrm>
          <a:prstGeom prst="cub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Fe</a:t>
            </a:r>
            <a:endParaRPr lang="ru-RU" sz="4000" dirty="0"/>
          </a:p>
        </p:txBody>
      </p:sp>
      <p:sp>
        <p:nvSpPr>
          <p:cNvPr id="16" name="Куб 15"/>
          <p:cNvSpPr/>
          <p:nvPr/>
        </p:nvSpPr>
        <p:spPr>
          <a:xfrm rot="21393025">
            <a:off x="3858023" y="3813156"/>
            <a:ext cx="991802" cy="937088"/>
          </a:xfrm>
          <a:prstGeom prst="cub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Zn</a:t>
            </a:r>
            <a:endParaRPr lang="ru-RU" sz="4000" dirty="0"/>
          </a:p>
        </p:txBody>
      </p:sp>
      <p:sp>
        <p:nvSpPr>
          <p:cNvPr id="17" name="Куб 16"/>
          <p:cNvSpPr/>
          <p:nvPr/>
        </p:nvSpPr>
        <p:spPr>
          <a:xfrm rot="688012">
            <a:off x="3313531" y="5372322"/>
            <a:ext cx="1393768" cy="1281121"/>
          </a:xfrm>
          <a:prstGeom prst="cub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Mg</a:t>
            </a:r>
            <a:endParaRPr lang="ru-RU" sz="4000" dirty="0"/>
          </a:p>
        </p:txBody>
      </p:sp>
      <p:sp>
        <p:nvSpPr>
          <p:cNvPr id="18" name="Куб 17"/>
          <p:cNvSpPr/>
          <p:nvPr/>
        </p:nvSpPr>
        <p:spPr>
          <a:xfrm rot="20621486">
            <a:off x="5511031" y="3779281"/>
            <a:ext cx="906121" cy="844837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Al</a:t>
            </a:r>
            <a:endParaRPr lang="ru-RU" sz="4000" dirty="0"/>
          </a:p>
        </p:txBody>
      </p:sp>
      <p:sp>
        <p:nvSpPr>
          <p:cNvPr id="19" name="Куб 18"/>
          <p:cNvSpPr/>
          <p:nvPr/>
        </p:nvSpPr>
        <p:spPr>
          <a:xfrm rot="203225">
            <a:off x="5516834" y="4986801"/>
            <a:ext cx="1020654" cy="1029748"/>
          </a:xfrm>
          <a:prstGeom prst="cub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Ag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196266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90000"/>
                </a:solidFill>
              </a:rPr>
              <a:t>Способы собирания водорода</a:t>
            </a:r>
            <a:endParaRPr lang="ru-RU" dirty="0">
              <a:solidFill>
                <a:srgbClr val="99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22" y="1473334"/>
            <a:ext cx="3539876" cy="19964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83685" y="1575729"/>
            <a:ext cx="32046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Метод вытеснения воздуха</a:t>
            </a:r>
            <a:endParaRPr lang="ru-RU" sz="32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22" y="3903712"/>
            <a:ext cx="368617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88024" y="3871328"/>
            <a:ext cx="32046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Метод вытеснения воды</a:t>
            </a:r>
            <a:endParaRPr lang="ru-RU" sz="3200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Водород – бесцветный, самый легкий газ.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Водород входит в состав воды, кислот, органических веществ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Водород можно получить разложением воды при помощи электрического тока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Массовая доля водорода в земной коре составляет около 1%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Водородом можно наполнить мыльные пузыри и шарики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87446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542</TotalTime>
  <Words>379</Words>
  <Application>Microsoft Office PowerPoint</Application>
  <PresentationFormat>Экран (4:3)</PresentationFormat>
  <Paragraphs>77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Открытая</vt:lpstr>
      <vt:lpstr>Тема:</vt:lpstr>
      <vt:lpstr>Распространенность водорода во Вселенной</vt:lpstr>
      <vt:lpstr>Водород на Земле</vt:lpstr>
      <vt:lpstr>Теофраст Парацельс, 1493-1541</vt:lpstr>
      <vt:lpstr>Генри Кавендиш  (1731-1810) </vt:lpstr>
      <vt:lpstr>Антуан Лавуазье (1743-1794)</vt:lpstr>
      <vt:lpstr>Физические свойства водорода</vt:lpstr>
      <vt:lpstr>Как получить водород?</vt:lpstr>
      <vt:lpstr>Способы собирания водорода</vt:lpstr>
      <vt:lpstr>Химический элемент или простое вещество?</vt:lpstr>
      <vt:lpstr>Слайд 11</vt:lpstr>
      <vt:lpstr>Ответы к тесту</vt:lpstr>
      <vt:lpstr>Рефлексия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Маша</dc:creator>
  <cp:lastModifiedBy>User</cp:lastModifiedBy>
  <cp:revision>30</cp:revision>
  <dcterms:created xsi:type="dcterms:W3CDTF">2012-01-15T15:30:49Z</dcterms:created>
  <dcterms:modified xsi:type="dcterms:W3CDTF">2019-12-24T21:04:00Z</dcterms:modified>
</cp:coreProperties>
</file>